
<file path=[Content_Types].xml><?xml version="1.0" encoding="utf-8"?>
<Types xmlns="http://schemas.openxmlformats.org/package/2006/content-types">
  <Default ContentType="application/x-fontdata" Extension="fntdata"/>
  <Default ContentType="image/gif" Extension="gif"/>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Lst>
  <p:sldSz cx="18288000" cy="10287000"/>
  <p:notesSz cx="6858000" cy="9144000"/>
  <p:embeddedFontLst>
    <p:embeddedFont>
      <p:font typeface="Anonymous Pro" charset="1" panose="02060609030202000504"/>
      <p:regular r:id="rId6"/>
    </p:embeddedFont>
    <p:embeddedFont>
      <p:font typeface="Anonymous Pro Bold" charset="1" panose="02060809030202000504"/>
      <p:regular r:id="rId7"/>
    </p:embeddedFont>
    <p:embeddedFont>
      <p:font typeface="Anonymous Pro Italics" charset="1" panose="02060609030202000504"/>
      <p:regular r:id="rId8"/>
    </p:embeddedFont>
    <p:embeddedFont>
      <p:font typeface="Anonymous Pro Bold Italics" charset="1" panose="020608090302020005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DM Sans" charset="1" panose="00000000000000000000"/>
      <p:regular r:id="rId14"/>
    </p:embeddedFont>
    <p:embeddedFont>
      <p:font typeface="DM Sans Bold" charset="1" panose="00000000000000000000"/>
      <p:regular r:id="rId15"/>
    </p:embeddedFont>
    <p:embeddedFont>
      <p:font typeface="DM Sans Italics" charset="1" panose="00000000000000000000"/>
      <p:regular r:id="rId16"/>
    </p:embeddedFont>
    <p:embeddedFont>
      <p:font typeface="DM Sans Bold Italics"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26" Target="slides/slide9.xml" Type="http://schemas.openxmlformats.org/officeDocument/2006/relationships/slide"/><Relationship Id="rId27" Target="slides/slide10.xml" Type="http://schemas.openxmlformats.org/officeDocument/2006/relationships/slide"/><Relationship Id="rId28" Target="slides/slide11.xml" Type="http://schemas.openxmlformats.org/officeDocument/2006/relationships/slide"/><Relationship Id="rId29"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2c--J6oo.mp4>
</file>

<file path=ppt/media/VAF2cIe45wM.mp4>
</file>

<file path=ppt/media/VAFzD8GRw44.mp4>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gif>
</file>

<file path=ppt/media/image28.png>
</file>

<file path=ppt/media/image29.svg>
</file>

<file path=ppt/media/image3.svg>
</file>

<file path=ppt/media/image30.gif>
</file>

<file path=ppt/media/image31.png>
</file>

<file path=ppt/media/image32.jpeg>
</file>

<file path=ppt/media/image33.png>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svg>
</file>

<file path=ppt/media/image5.svg>
</file>

<file path=ppt/media/image50.jpeg>
</file>

<file path=ppt/media/image51.jpeg>
</file>

<file path=ppt/media/image52.png>
</file>

<file path=ppt/media/image53.png>
</file>

<file path=ppt/media/image54.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6.png" Type="http://schemas.openxmlformats.org/officeDocument/2006/relationships/image"/><Relationship Id="rId4" Target="../media/image45.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7.png" Type="http://schemas.openxmlformats.org/officeDocument/2006/relationships/image"/><Relationship Id="rId4" Target="../media/image45.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3.png" Type="http://schemas.openxmlformats.org/officeDocument/2006/relationships/image"/><Relationship Id="rId11" Target="../media/image54.svg" Type="http://schemas.openxmlformats.org/officeDocument/2006/relationships/image"/><Relationship Id="rId2" Target="../media/image1.png" Type="http://schemas.openxmlformats.org/officeDocument/2006/relationships/image"/><Relationship Id="rId3" Target="../media/image48.png" Type="http://schemas.openxmlformats.org/officeDocument/2006/relationships/image"/><Relationship Id="rId4" Target="../media/image49.svg" Type="http://schemas.openxmlformats.org/officeDocument/2006/relationships/image"/><Relationship Id="rId5" Target="../media/image50.jpeg" Type="http://schemas.openxmlformats.org/officeDocument/2006/relationships/image"/><Relationship Id="rId6" Target="../media/VAF2cIe45wM.mp4" Type="http://schemas.openxmlformats.org/officeDocument/2006/relationships/video"/><Relationship Id="rId7" Target="../media/VAF2cIe45wM.mp4" Type="http://schemas.microsoft.com/office/2007/relationships/media"/><Relationship Id="rId8" Target="../media/image51.jpeg" Type="http://schemas.openxmlformats.org/officeDocument/2006/relationships/image"/><Relationship Id="rId9" Target="../media/image5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11" Target="../media/image12.png" Type="http://schemas.openxmlformats.org/officeDocument/2006/relationships/image"/><Relationship Id="rId12" Target="../media/image13.svg" Type="http://schemas.openxmlformats.org/officeDocument/2006/relationships/image"/><Relationship Id="rId13" Target="../media/image14.png" Type="http://schemas.openxmlformats.org/officeDocument/2006/relationships/image"/><Relationship Id="rId14" Target="../media/image15.svg" Type="http://schemas.openxmlformats.org/officeDocument/2006/relationships/image"/><Relationship Id="rId15" Target="../media/image16.png" Type="http://schemas.openxmlformats.org/officeDocument/2006/relationships/image"/><Relationship Id="rId16" Target="../media/image17.png" Type="http://schemas.openxmlformats.org/officeDocument/2006/relationships/image"/><Relationship Id="rId17" Target="../media/image18.svg" Type="http://schemas.openxmlformats.org/officeDocument/2006/relationships/image"/><Relationship Id="rId18" Target="../media/image19.png" Type="http://schemas.openxmlformats.org/officeDocument/2006/relationships/image"/><Relationship Id="rId19" Target="../media/image20.svg" Type="http://schemas.openxmlformats.org/officeDocument/2006/relationships/image"/><Relationship Id="rId2" Target="../media/image1.png" Type="http://schemas.openxmlformats.org/officeDocument/2006/relationships/image"/><Relationship Id="rId20" Target="../media/image21.png" Type="http://schemas.openxmlformats.org/officeDocument/2006/relationships/image"/><Relationship Id="rId21" Target="../media/image22.sv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27.gif"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svg" Type="http://schemas.openxmlformats.org/officeDocument/2006/relationships/image"/><Relationship Id="rId4" Target="../media/image30.gif"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jpeg" Type="http://schemas.openxmlformats.org/officeDocument/2006/relationships/image"/><Relationship Id="rId4" Target="../media/VAFzD8GRw44.mp4" Type="http://schemas.openxmlformats.org/officeDocument/2006/relationships/video"/><Relationship Id="rId5" Target="../media/VAFzD8GRw44.mp4" Type="http://schemas.microsoft.com/office/2007/relationships/media"/><Relationship Id="rId6" Target="../media/VAFzD8GRw44.mp4" Type="http://schemas.openxmlformats.org/officeDocument/2006/relationships/video"/><Relationship Id="rId7" Target="../media/VAFzD8GRw44.mp4" Type="http://schemas.microsoft.com/office/2007/relationships/media"/></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png" Type="http://schemas.openxmlformats.org/officeDocument/2006/relationships/image"/><Relationship Id="rId4" Target="../media/image35.png" Type="http://schemas.openxmlformats.org/officeDocument/2006/relationships/image"/><Relationship Id="rId5" Target="../media/image36.png" Type="http://schemas.openxmlformats.org/officeDocument/2006/relationships/image"/><Relationship Id="rId6" Target="../media/image37.png" Type="http://schemas.openxmlformats.org/officeDocument/2006/relationships/image"/><Relationship Id="rId7" Target="../media/image38.gif"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0.png" Type="http://schemas.openxmlformats.org/officeDocument/2006/relationships/image"/><Relationship Id="rId4" Target="../media/image41.png" Type="http://schemas.openxmlformats.org/officeDocument/2006/relationships/image"/><Relationship Id="rId5" Target="../media/image4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3.jpeg" Type="http://schemas.openxmlformats.org/officeDocument/2006/relationships/image"/><Relationship Id="rId3" Target="../media/VAF2c--J6oo.mp4" Type="http://schemas.openxmlformats.org/officeDocument/2006/relationships/video"/><Relationship Id="rId4" Target="../media/VAF2c--J6oo.mp4" Type="http://schemas.microsoft.com/office/2007/relationships/media"/></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4.png" Type="http://schemas.openxmlformats.org/officeDocument/2006/relationships/image"/><Relationship Id="rId4" Target="../media/image45.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9837" r="0" b="-42777"/>
            </a:stretch>
          </a:blipFill>
        </p:spPr>
      </p:sp>
      <p:sp>
        <p:nvSpPr>
          <p:cNvPr name="TextBox 3" id="3"/>
          <p:cNvSpPr txBox="true"/>
          <p:nvPr/>
        </p:nvSpPr>
        <p:spPr>
          <a:xfrm rot="0">
            <a:off x="1028700" y="386124"/>
            <a:ext cx="15013965" cy="4505325"/>
          </a:xfrm>
          <a:prstGeom prst="rect">
            <a:avLst/>
          </a:prstGeom>
        </p:spPr>
        <p:txBody>
          <a:bodyPr anchor="t" rtlCol="false" tIns="0" lIns="0" bIns="0" rIns="0">
            <a:spAutoFit/>
          </a:bodyPr>
          <a:lstStyle/>
          <a:p>
            <a:pPr>
              <a:lnSpc>
                <a:spcPts val="17730"/>
              </a:lnSpc>
            </a:pPr>
            <a:r>
              <a:rPr lang="en-US" sz="14775" spc="-147">
                <a:solidFill>
                  <a:srgbClr val="FFFFFF"/>
                </a:solidFill>
                <a:latin typeface="DM Sans Bold"/>
              </a:rPr>
              <a:t>Projeto Final</a:t>
            </a:r>
          </a:p>
          <a:p>
            <a:pPr>
              <a:lnSpc>
                <a:spcPts val="17730"/>
              </a:lnSpc>
            </a:pPr>
            <a:r>
              <a:rPr lang="en-US" sz="14775" spc="-147">
                <a:solidFill>
                  <a:srgbClr val="FFFFFF"/>
                </a:solidFill>
                <a:latin typeface="DM Sans Bold"/>
              </a:rPr>
              <a:t>     [Reprograma]</a:t>
            </a:r>
          </a:p>
        </p:txBody>
      </p:sp>
      <p:sp>
        <p:nvSpPr>
          <p:cNvPr name="TextBox 4" id="4"/>
          <p:cNvSpPr txBox="true"/>
          <p:nvPr/>
        </p:nvSpPr>
        <p:spPr>
          <a:xfrm rot="0">
            <a:off x="553912" y="5950471"/>
            <a:ext cx="12234458" cy="3520297"/>
          </a:xfrm>
          <a:prstGeom prst="rect">
            <a:avLst/>
          </a:prstGeom>
        </p:spPr>
        <p:txBody>
          <a:bodyPr anchor="t" rtlCol="false" tIns="0" lIns="0" bIns="0" rIns="0">
            <a:spAutoFit/>
          </a:bodyPr>
          <a:lstStyle/>
          <a:p>
            <a:pPr algn="ctr">
              <a:lnSpc>
                <a:spcPts val="7042"/>
              </a:lnSpc>
              <a:spcBef>
                <a:spcPct val="0"/>
              </a:spcBef>
            </a:pPr>
            <a:r>
              <a:rPr lang="en-US" sz="5030">
                <a:solidFill>
                  <a:srgbClr val="545454"/>
                </a:solidFill>
                <a:latin typeface="DM Sans Bold"/>
              </a:rPr>
              <a:t>Infraestrutura Carcerária Feminina em Pernambuco, Paraíba, Piauí: Desafios e Perspectivas no Acolhimento das Mulheres Prisioneiras.</a:t>
            </a:r>
          </a:p>
        </p:txBody>
      </p:sp>
      <p:sp>
        <p:nvSpPr>
          <p:cNvPr name="Freeform 5" id="5"/>
          <p:cNvSpPr/>
          <p:nvPr/>
        </p:nvSpPr>
        <p:spPr>
          <a:xfrm flipH="false" flipV="false" rot="0">
            <a:off x="14185290" y="4624539"/>
            <a:ext cx="8047426" cy="5662461"/>
          </a:xfrm>
          <a:custGeom>
            <a:avLst/>
            <a:gdLst/>
            <a:ahLst/>
            <a:cxnLst/>
            <a:rect r="r" b="b" t="t" l="l"/>
            <a:pathLst>
              <a:path h="5662461" w="8047426">
                <a:moveTo>
                  <a:pt x="0" y="0"/>
                </a:moveTo>
                <a:lnTo>
                  <a:pt x="8047426" y="0"/>
                </a:lnTo>
                <a:lnTo>
                  <a:pt x="8047426" y="5662461"/>
                </a:lnTo>
                <a:lnTo>
                  <a:pt x="0" y="56624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2614" r="0" b="0"/>
            </a:stretch>
          </a:blipFill>
        </p:spPr>
      </p:sp>
      <p:sp>
        <p:nvSpPr>
          <p:cNvPr name="Freeform 3" id="3"/>
          <p:cNvSpPr/>
          <p:nvPr/>
        </p:nvSpPr>
        <p:spPr>
          <a:xfrm flipH="false" flipV="false" rot="0">
            <a:off x="3551075" y="1719909"/>
            <a:ext cx="14339280" cy="8063230"/>
          </a:xfrm>
          <a:custGeom>
            <a:avLst/>
            <a:gdLst/>
            <a:ahLst/>
            <a:cxnLst/>
            <a:rect r="r" b="b" t="t" l="l"/>
            <a:pathLst>
              <a:path h="8063230" w="14339280">
                <a:moveTo>
                  <a:pt x="0" y="0"/>
                </a:moveTo>
                <a:lnTo>
                  <a:pt x="14339281" y="0"/>
                </a:lnTo>
                <a:lnTo>
                  <a:pt x="14339281" y="8063230"/>
                </a:lnTo>
                <a:lnTo>
                  <a:pt x="0" y="8063230"/>
                </a:lnTo>
                <a:lnTo>
                  <a:pt x="0" y="0"/>
                </a:lnTo>
                <a:close/>
              </a:path>
            </a:pathLst>
          </a:custGeom>
          <a:blipFill>
            <a:blip r:embed="rId3"/>
            <a:stretch>
              <a:fillRect l="0" t="0" r="0" b="0"/>
            </a:stretch>
          </a:blipFill>
        </p:spPr>
      </p:sp>
      <p:sp>
        <p:nvSpPr>
          <p:cNvPr name="Freeform 4" id="4"/>
          <p:cNvSpPr/>
          <p:nvPr/>
        </p:nvSpPr>
        <p:spPr>
          <a:xfrm flipH="false" flipV="false" rot="0">
            <a:off x="589398" y="337491"/>
            <a:ext cx="6662255" cy="1382418"/>
          </a:xfrm>
          <a:custGeom>
            <a:avLst/>
            <a:gdLst/>
            <a:ahLst/>
            <a:cxnLst/>
            <a:rect r="r" b="b" t="t" l="l"/>
            <a:pathLst>
              <a:path h="1382418" w="6662255">
                <a:moveTo>
                  <a:pt x="0" y="0"/>
                </a:moveTo>
                <a:lnTo>
                  <a:pt x="6662255" y="0"/>
                </a:lnTo>
                <a:lnTo>
                  <a:pt x="6662255" y="1382418"/>
                </a:lnTo>
                <a:lnTo>
                  <a:pt x="0" y="1382418"/>
                </a:lnTo>
                <a:lnTo>
                  <a:pt x="0" y="0"/>
                </a:lnTo>
                <a:close/>
              </a:path>
            </a:pathLst>
          </a:custGeom>
          <a:blipFill>
            <a:blip r:embed="rId4"/>
            <a:stretch>
              <a:fillRect l="0" t="0" r="0" b="0"/>
            </a:stretch>
          </a:blipFill>
        </p:spPr>
      </p:sp>
      <p:sp>
        <p:nvSpPr>
          <p:cNvPr name="Freeform 5" id="5"/>
          <p:cNvSpPr/>
          <p:nvPr/>
        </p:nvSpPr>
        <p:spPr>
          <a:xfrm flipH="false" flipV="false" rot="0">
            <a:off x="-4845803" y="5143500"/>
            <a:ext cx="8047426" cy="5662461"/>
          </a:xfrm>
          <a:custGeom>
            <a:avLst/>
            <a:gdLst/>
            <a:ahLst/>
            <a:cxnLst/>
            <a:rect r="r" b="b" t="t" l="l"/>
            <a:pathLst>
              <a:path h="5662461" w="8047426">
                <a:moveTo>
                  <a:pt x="0" y="0"/>
                </a:moveTo>
                <a:lnTo>
                  <a:pt x="8047426" y="0"/>
                </a:lnTo>
                <a:lnTo>
                  <a:pt x="8047426" y="5662461"/>
                </a:lnTo>
                <a:lnTo>
                  <a:pt x="0" y="566246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2614" r="0" b="0"/>
            </a:stretch>
          </a:blipFill>
        </p:spPr>
      </p:sp>
      <p:sp>
        <p:nvSpPr>
          <p:cNvPr name="Freeform 3" id="3"/>
          <p:cNvSpPr/>
          <p:nvPr/>
        </p:nvSpPr>
        <p:spPr>
          <a:xfrm flipH="false" flipV="false" rot="0">
            <a:off x="510267" y="1619812"/>
            <a:ext cx="14577224" cy="8197030"/>
          </a:xfrm>
          <a:custGeom>
            <a:avLst/>
            <a:gdLst/>
            <a:ahLst/>
            <a:cxnLst/>
            <a:rect r="r" b="b" t="t" l="l"/>
            <a:pathLst>
              <a:path h="8197030" w="14577224">
                <a:moveTo>
                  <a:pt x="0" y="0"/>
                </a:moveTo>
                <a:lnTo>
                  <a:pt x="14577224" y="0"/>
                </a:lnTo>
                <a:lnTo>
                  <a:pt x="14577224" y="8197030"/>
                </a:lnTo>
                <a:lnTo>
                  <a:pt x="0" y="8197030"/>
                </a:lnTo>
                <a:lnTo>
                  <a:pt x="0" y="0"/>
                </a:lnTo>
                <a:close/>
              </a:path>
            </a:pathLst>
          </a:custGeom>
          <a:blipFill>
            <a:blip r:embed="rId3"/>
            <a:stretch>
              <a:fillRect l="0" t="0" r="0" b="0"/>
            </a:stretch>
          </a:blipFill>
        </p:spPr>
      </p:sp>
      <p:sp>
        <p:nvSpPr>
          <p:cNvPr name="Freeform 4" id="4"/>
          <p:cNvSpPr/>
          <p:nvPr/>
        </p:nvSpPr>
        <p:spPr>
          <a:xfrm flipH="false" flipV="false" rot="0">
            <a:off x="510267" y="0"/>
            <a:ext cx="6662255" cy="1382418"/>
          </a:xfrm>
          <a:custGeom>
            <a:avLst/>
            <a:gdLst/>
            <a:ahLst/>
            <a:cxnLst/>
            <a:rect r="r" b="b" t="t" l="l"/>
            <a:pathLst>
              <a:path h="1382418" w="6662255">
                <a:moveTo>
                  <a:pt x="0" y="0"/>
                </a:moveTo>
                <a:lnTo>
                  <a:pt x="6662255" y="0"/>
                </a:lnTo>
                <a:lnTo>
                  <a:pt x="6662255" y="1382418"/>
                </a:lnTo>
                <a:lnTo>
                  <a:pt x="0" y="1382418"/>
                </a:lnTo>
                <a:lnTo>
                  <a:pt x="0" y="0"/>
                </a:lnTo>
                <a:close/>
              </a:path>
            </a:pathLst>
          </a:custGeom>
          <a:blipFill>
            <a:blip r:embed="rId4"/>
            <a:stretch>
              <a:fillRect l="0" t="0" r="0" b="0"/>
            </a:stretch>
          </a:blipFill>
        </p:spPr>
      </p:sp>
      <p:sp>
        <p:nvSpPr>
          <p:cNvPr name="Freeform 5" id="5"/>
          <p:cNvSpPr/>
          <p:nvPr/>
        </p:nvSpPr>
        <p:spPr>
          <a:xfrm flipH="false" flipV="false" rot="0">
            <a:off x="15087491" y="4624539"/>
            <a:ext cx="8047426" cy="5662461"/>
          </a:xfrm>
          <a:custGeom>
            <a:avLst/>
            <a:gdLst/>
            <a:ahLst/>
            <a:cxnLst/>
            <a:rect r="r" b="b" t="t" l="l"/>
            <a:pathLst>
              <a:path h="5662461" w="8047426">
                <a:moveTo>
                  <a:pt x="0" y="0"/>
                </a:moveTo>
                <a:lnTo>
                  <a:pt x="8047426" y="0"/>
                </a:lnTo>
                <a:lnTo>
                  <a:pt x="8047426" y="5662461"/>
                </a:lnTo>
                <a:lnTo>
                  <a:pt x="0" y="566246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2614" r="0" b="0"/>
            </a:stretch>
          </a:blipFill>
        </p:spPr>
      </p:sp>
      <p:sp>
        <p:nvSpPr>
          <p:cNvPr name="Freeform 3" id="3"/>
          <p:cNvSpPr/>
          <p:nvPr/>
        </p:nvSpPr>
        <p:spPr>
          <a:xfrm flipH="false" flipV="false" rot="-5400000">
            <a:off x="-1523093" y="1195186"/>
            <a:ext cx="7537690" cy="7896627"/>
          </a:xfrm>
          <a:custGeom>
            <a:avLst/>
            <a:gdLst/>
            <a:ahLst/>
            <a:cxnLst/>
            <a:rect r="r" b="b" t="t" l="l"/>
            <a:pathLst>
              <a:path h="7896627" w="7537690">
                <a:moveTo>
                  <a:pt x="0" y="0"/>
                </a:moveTo>
                <a:lnTo>
                  <a:pt x="7537690" y="0"/>
                </a:lnTo>
                <a:lnTo>
                  <a:pt x="7537690" y="7896628"/>
                </a:lnTo>
                <a:lnTo>
                  <a:pt x="0" y="78966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4" id="4">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487" t="0" r="487" b="0"/>
          <a:stretch>
            <a:fillRect/>
          </a:stretch>
        </p:blipFill>
        <p:spPr>
          <a:xfrm flipH="false" flipV="false" rot="-568222">
            <a:off x="1405439" y="1383829"/>
            <a:ext cx="9596992" cy="5374316"/>
          </a:xfrm>
          <a:prstGeom prst="rect">
            <a:avLst/>
          </a:prstGeom>
        </p:spPr>
      </p:pic>
      <p:grpSp>
        <p:nvGrpSpPr>
          <p:cNvPr name="Group 5" id="5"/>
          <p:cNvGrpSpPr>
            <a:grpSpLocks noChangeAspect="true"/>
          </p:cNvGrpSpPr>
          <p:nvPr/>
        </p:nvGrpSpPr>
        <p:grpSpPr>
          <a:xfrm rot="0">
            <a:off x="10713027" y="5040630"/>
            <a:ext cx="7574973" cy="5246370"/>
            <a:chOff x="0" y="0"/>
            <a:chExt cx="3429000" cy="2374900"/>
          </a:xfrm>
        </p:grpSpPr>
        <p:sp>
          <p:nvSpPr>
            <p:cNvPr name="Freeform 6" id="6"/>
            <p:cNvSpPr/>
            <p:nvPr/>
          </p:nvSpPr>
          <p:spPr>
            <a:xfrm flipH="false" flipV="false" rot="0">
              <a:off x="50800" y="76200"/>
              <a:ext cx="3340100" cy="2235200"/>
            </a:xfrm>
            <a:custGeom>
              <a:avLst/>
              <a:gdLst/>
              <a:ahLst/>
              <a:cxnLst/>
              <a:rect r="r" b="b" t="t" l="l"/>
              <a:pathLst>
                <a:path h="2235200" w="3340100">
                  <a:moveTo>
                    <a:pt x="2171700" y="25400"/>
                  </a:moveTo>
                  <a:lnTo>
                    <a:pt x="2400300" y="0"/>
                  </a:lnTo>
                  <a:lnTo>
                    <a:pt x="2641600" y="38100"/>
                  </a:lnTo>
                  <a:lnTo>
                    <a:pt x="2984500" y="38100"/>
                  </a:lnTo>
                  <a:cubicBezTo>
                    <a:pt x="2984500" y="38100"/>
                    <a:pt x="3086100" y="12700"/>
                    <a:pt x="3098800" y="38100"/>
                  </a:cubicBezTo>
                  <a:cubicBezTo>
                    <a:pt x="3111500" y="63500"/>
                    <a:pt x="3162300" y="228600"/>
                    <a:pt x="3162300" y="228600"/>
                  </a:cubicBezTo>
                  <a:cubicBezTo>
                    <a:pt x="3162300" y="228600"/>
                    <a:pt x="3213100" y="304800"/>
                    <a:pt x="3200400" y="355600"/>
                  </a:cubicBezTo>
                  <a:cubicBezTo>
                    <a:pt x="3187700" y="406400"/>
                    <a:pt x="3225800" y="520700"/>
                    <a:pt x="3225800" y="520700"/>
                  </a:cubicBezTo>
                  <a:cubicBezTo>
                    <a:pt x="3225800" y="520700"/>
                    <a:pt x="3251200" y="571500"/>
                    <a:pt x="3225800" y="622300"/>
                  </a:cubicBezTo>
                  <a:cubicBezTo>
                    <a:pt x="3225800" y="622300"/>
                    <a:pt x="3213100" y="762000"/>
                    <a:pt x="3238500" y="812800"/>
                  </a:cubicBezTo>
                  <a:cubicBezTo>
                    <a:pt x="3238500" y="812800"/>
                    <a:pt x="3276600" y="838200"/>
                    <a:pt x="3251200" y="1003300"/>
                  </a:cubicBezTo>
                  <a:lnTo>
                    <a:pt x="3263900" y="1181100"/>
                  </a:lnTo>
                  <a:cubicBezTo>
                    <a:pt x="3263900" y="1181100"/>
                    <a:pt x="3238500" y="1257300"/>
                    <a:pt x="3251200" y="1308100"/>
                  </a:cubicBezTo>
                  <a:lnTo>
                    <a:pt x="3276600" y="1562100"/>
                  </a:lnTo>
                  <a:lnTo>
                    <a:pt x="3327400" y="1701800"/>
                  </a:lnTo>
                  <a:lnTo>
                    <a:pt x="3327400" y="1854200"/>
                  </a:lnTo>
                  <a:lnTo>
                    <a:pt x="3340100" y="1955800"/>
                  </a:lnTo>
                  <a:cubicBezTo>
                    <a:pt x="3340100" y="1955800"/>
                    <a:pt x="3314700" y="2019300"/>
                    <a:pt x="3213100" y="2044700"/>
                  </a:cubicBezTo>
                  <a:cubicBezTo>
                    <a:pt x="3213100" y="2044700"/>
                    <a:pt x="3149600" y="2044700"/>
                    <a:pt x="3098800" y="2082800"/>
                  </a:cubicBezTo>
                  <a:cubicBezTo>
                    <a:pt x="3048000" y="2120900"/>
                    <a:pt x="2933700" y="2197100"/>
                    <a:pt x="2870200" y="2184400"/>
                  </a:cubicBezTo>
                  <a:cubicBezTo>
                    <a:pt x="2870200" y="2184400"/>
                    <a:pt x="2717800" y="2171700"/>
                    <a:pt x="2692400" y="2146300"/>
                  </a:cubicBezTo>
                  <a:cubicBezTo>
                    <a:pt x="2692400" y="2146300"/>
                    <a:pt x="2590800" y="2133600"/>
                    <a:pt x="2565400" y="2133600"/>
                  </a:cubicBezTo>
                  <a:cubicBezTo>
                    <a:pt x="2540000" y="2133600"/>
                    <a:pt x="2476500" y="2146300"/>
                    <a:pt x="2476500" y="2146300"/>
                  </a:cubicBezTo>
                  <a:cubicBezTo>
                    <a:pt x="2476500" y="2146300"/>
                    <a:pt x="2400300" y="2171700"/>
                    <a:pt x="2362200" y="2159000"/>
                  </a:cubicBezTo>
                  <a:cubicBezTo>
                    <a:pt x="2324100" y="2146300"/>
                    <a:pt x="2298700" y="2146300"/>
                    <a:pt x="2222500" y="2159000"/>
                  </a:cubicBezTo>
                  <a:cubicBezTo>
                    <a:pt x="2222500" y="2159000"/>
                    <a:pt x="2197100" y="2184400"/>
                    <a:pt x="2019300" y="2184400"/>
                  </a:cubicBezTo>
                  <a:cubicBezTo>
                    <a:pt x="2019300" y="2184400"/>
                    <a:pt x="1866900" y="2235200"/>
                    <a:pt x="1790700" y="2184400"/>
                  </a:cubicBezTo>
                  <a:cubicBezTo>
                    <a:pt x="1790700" y="2184400"/>
                    <a:pt x="1765300" y="2146300"/>
                    <a:pt x="1549400" y="2159000"/>
                  </a:cubicBezTo>
                  <a:cubicBezTo>
                    <a:pt x="1549400" y="2159000"/>
                    <a:pt x="1397000" y="2171700"/>
                    <a:pt x="1371600" y="2159000"/>
                  </a:cubicBezTo>
                  <a:lnTo>
                    <a:pt x="1066800" y="2197100"/>
                  </a:lnTo>
                  <a:cubicBezTo>
                    <a:pt x="1066800" y="2197100"/>
                    <a:pt x="723900" y="2184400"/>
                    <a:pt x="673100" y="2171700"/>
                  </a:cubicBezTo>
                  <a:cubicBezTo>
                    <a:pt x="622300" y="2159000"/>
                    <a:pt x="419100" y="2120900"/>
                    <a:pt x="393700" y="2146300"/>
                  </a:cubicBezTo>
                  <a:cubicBezTo>
                    <a:pt x="368300" y="2171700"/>
                    <a:pt x="215900" y="2171700"/>
                    <a:pt x="190500" y="2159000"/>
                  </a:cubicBezTo>
                  <a:cubicBezTo>
                    <a:pt x="165100" y="2146300"/>
                    <a:pt x="127000" y="2044700"/>
                    <a:pt x="114300" y="1993900"/>
                  </a:cubicBezTo>
                  <a:cubicBezTo>
                    <a:pt x="101600" y="1943100"/>
                    <a:pt x="101600" y="1803400"/>
                    <a:pt x="101600" y="1778000"/>
                  </a:cubicBezTo>
                  <a:cubicBezTo>
                    <a:pt x="101600" y="1752600"/>
                    <a:pt x="63500" y="1714500"/>
                    <a:pt x="63500" y="1714500"/>
                  </a:cubicBezTo>
                  <a:lnTo>
                    <a:pt x="88900" y="1562100"/>
                  </a:lnTo>
                  <a:cubicBezTo>
                    <a:pt x="88900" y="1562100"/>
                    <a:pt x="88900" y="1435100"/>
                    <a:pt x="63500" y="1397000"/>
                  </a:cubicBezTo>
                  <a:cubicBezTo>
                    <a:pt x="38100" y="1358900"/>
                    <a:pt x="63500" y="1206500"/>
                    <a:pt x="63500" y="1206500"/>
                  </a:cubicBezTo>
                  <a:cubicBezTo>
                    <a:pt x="63500" y="1206500"/>
                    <a:pt x="38100" y="1079500"/>
                    <a:pt x="50800" y="1041400"/>
                  </a:cubicBezTo>
                  <a:cubicBezTo>
                    <a:pt x="63500" y="1003300"/>
                    <a:pt x="76200" y="939800"/>
                    <a:pt x="76200" y="901700"/>
                  </a:cubicBezTo>
                  <a:cubicBezTo>
                    <a:pt x="76200" y="863600"/>
                    <a:pt x="50800" y="673100"/>
                    <a:pt x="50800" y="673100"/>
                  </a:cubicBezTo>
                  <a:lnTo>
                    <a:pt x="25400" y="571500"/>
                  </a:lnTo>
                  <a:cubicBezTo>
                    <a:pt x="25400" y="571500"/>
                    <a:pt x="0" y="508000"/>
                    <a:pt x="12700" y="393700"/>
                  </a:cubicBezTo>
                  <a:cubicBezTo>
                    <a:pt x="25400" y="279400"/>
                    <a:pt x="12700" y="279400"/>
                    <a:pt x="12700" y="279400"/>
                  </a:cubicBezTo>
                  <a:lnTo>
                    <a:pt x="215900" y="190500"/>
                  </a:lnTo>
                  <a:cubicBezTo>
                    <a:pt x="215900" y="190500"/>
                    <a:pt x="317500" y="76200"/>
                    <a:pt x="482600" y="76200"/>
                  </a:cubicBezTo>
                  <a:lnTo>
                    <a:pt x="609600" y="114300"/>
                  </a:lnTo>
                  <a:cubicBezTo>
                    <a:pt x="609600" y="114300"/>
                    <a:pt x="660400" y="139700"/>
                    <a:pt x="749300" y="127000"/>
                  </a:cubicBezTo>
                  <a:cubicBezTo>
                    <a:pt x="838200" y="114300"/>
                    <a:pt x="914400" y="88900"/>
                    <a:pt x="914400" y="88900"/>
                  </a:cubicBezTo>
                  <a:cubicBezTo>
                    <a:pt x="914400" y="88900"/>
                    <a:pt x="1003300" y="114300"/>
                    <a:pt x="1066800" y="88900"/>
                  </a:cubicBezTo>
                  <a:lnTo>
                    <a:pt x="1117600" y="76200"/>
                  </a:lnTo>
                  <a:lnTo>
                    <a:pt x="1143000" y="76200"/>
                  </a:lnTo>
                  <a:cubicBezTo>
                    <a:pt x="1143000" y="76200"/>
                    <a:pt x="1181100" y="50800"/>
                    <a:pt x="1206500" y="76200"/>
                  </a:cubicBezTo>
                  <a:cubicBezTo>
                    <a:pt x="1206500" y="76200"/>
                    <a:pt x="1231900" y="50800"/>
                    <a:pt x="1270000" y="63500"/>
                  </a:cubicBezTo>
                  <a:cubicBezTo>
                    <a:pt x="1270000" y="63500"/>
                    <a:pt x="1346200" y="38100"/>
                    <a:pt x="1346200" y="38100"/>
                  </a:cubicBezTo>
                  <a:cubicBezTo>
                    <a:pt x="1346200" y="38100"/>
                    <a:pt x="1435100" y="38100"/>
                    <a:pt x="1435100" y="38100"/>
                  </a:cubicBezTo>
                  <a:lnTo>
                    <a:pt x="1524000" y="63500"/>
                  </a:lnTo>
                  <a:lnTo>
                    <a:pt x="1765300" y="63500"/>
                  </a:lnTo>
                  <a:lnTo>
                    <a:pt x="1892300" y="50800"/>
                  </a:lnTo>
                  <a:lnTo>
                    <a:pt x="1943100" y="76200"/>
                  </a:lnTo>
                  <a:lnTo>
                    <a:pt x="2019300" y="50800"/>
                  </a:lnTo>
                  <a:lnTo>
                    <a:pt x="2171700" y="25400"/>
                  </a:lnTo>
                  <a:close/>
                </a:path>
              </a:pathLst>
            </a:custGeom>
            <a:blipFill>
              <a:blip r:embed="rId8"/>
              <a:stretch>
                <a:fillRect l="-8921" t="0" r="-8921" b="0"/>
              </a:stretch>
            </a:blipFill>
          </p:spPr>
        </p:sp>
        <p:sp>
          <p:nvSpPr>
            <p:cNvPr name="Freeform 7" id="7"/>
            <p:cNvSpPr/>
            <p:nvPr/>
          </p:nvSpPr>
          <p:spPr>
            <a:xfrm flipH="false" flipV="false" rot="0">
              <a:off x="0" y="0"/>
              <a:ext cx="3429000" cy="2374900"/>
            </a:xfrm>
            <a:custGeom>
              <a:avLst/>
              <a:gdLst/>
              <a:ahLst/>
              <a:cxnLst/>
              <a:rect r="r" b="b" t="t" l="l"/>
              <a:pathLst>
                <a:path h="2374900" w="3429000">
                  <a:moveTo>
                    <a:pt x="3429000" y="2374900"/>
                  </a:moveTo>
                  <a:lnTo>
                    <a:pt x="0" y="2374900"/>
                  </a:lnTo>
                  <a:lnTo>
                    <a:pt x="0" y="0"/>
                  </a:lnTo>
                  <a:lnTo>
                    <a:pt x="3429000" y="0"/>
                  </a:lnTo>
                  <a:lnTo>
                    <a:pt x="3429000" y="2374900"/>
                  </a:lnTo>
                  <a:close/>
                </a:path>
              </a:pathLst>
            </a:custGeom>
            <a:blipFill>
              <a:blip r:embed="rId9"/>
              <a:stretch>
                <a:fillRect l="-2902" t="-10996" r="-2492" b="-11124"/>
              </a:stretch>
            </a:blipFill>
          </p:spPr>
        </p:sp>
      </p:grpSp>
      <p:sp>
        <p:nvSpPr>
          <p:cNvPr name="Freeform 8" id="8"/>
          <p:cNvSpPr/>
          <p:nvPr/>
        </p:nvSpPr>
        <p:spPr>
          <a:xfrm flipH="false" flipV="false" rot="-519742">
            <a:off x="1537808" y="1127234"/>
            <a:ext cx="1415889" cy="1418468"/>
          </a:xfrm>
          <a:custGeom>
            <a:avLst/>
            <a:gdLst/>
            <a:ahLst/>
            <a:cxnLst/>
            <a:rect r="r" b="b" t="t" l="l"/>
            <a:pathLst>
              <a:path h="1418468" w="1415889">
                <a:moveTo>
                  <a:pt x="0" y="0"/>
                </a:moveTo>
                <a:lnTo>
                  <a:pt x="1415889" y="0"/>
                </a:lnTo>
                <a:lnTo>
                  <a:pt x="1415889" y="1418468"/>
                </a:lnTo>
                <a:lnTo>
                  <a:pt x="0" y="141846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519742">
            <a:off x="15261237" y="4169522"/>
            <a:ext cx="1415889" cy="1418468"/>
          </a:xfrm>
          <a:custGeom>
            <a:avLst/>
            <a:gdLst/>
            <a:ahLst/>
            <a:cxnLst/>
            <a:rect r="r" b="b" t="t" l="l"/>
            <a:pathLst>
              <a:path h="1418468" w="1415889">
                <a:moveTo>
                  <a:pt x="0" y="0"/>
                </a:moveTo>
                <a:lnTo>
                  <a:pt x="1415889" y="0"/>
                </a:lnTo>
                <a:lnTo>
                  <a:pt x="1415889" y="1418468"/>
                </a:lnTo>
                <a:lnTo>
                  <a:pt x="0" y="141846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Tree>
  </p:cSld>
  <p:clrMapOvr>
    <a:masterClrMapping/>
  </p:clrMapOvr>
  <p:timing>
    <p:tnLst>
      <p:par>
        <p:cTn dur="indefinite" restart="never" nodeType="tmRoot">
          <p:childTnLst>
            <p:video>
              <p:cMediaNode vol="0">
                <p:cTn fill="hold" display="false">
                  <p:stCondLst>
                    <p:cond delay="indefinite"/>
                  </p:stCondLst>
                </p:cTn>
                <p:tgtEl>
                  <p:spTgt spid="4"/>
                </p:tgtEl>
              </p:cMediaNode>
            </p:video>
          </p:childTnLst>
        </p:cTn>
      </p:par>
    </p:tnLst>
  </p:timing>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2614" r="0" b="0"/>
            </a:stretch>
          </a:blipFill>
        </p:spPr>
      </p:sp>
      <p:sp>
        <p:nvSpPr>
          <p:cNvPr name="Freeform 3" id="3"/>
          <p:cNvSpPr/>
          <p:nvPr/>
        </p:nvSpPr>
        <p:spPr>
          <a:xfrm flipH="false" flipV="false" rot="997538">
            <a:off x="16089193" y="3523952"/>
            <a:ext cx="1314252" cy="1247345"/>
          </a:xfrm>
          <a:custGeom>
            <a:avLst/>
            <a:gdLst/>
            <a:ahLst/>
            <a:cxnLst/>
            <a:rect r="r" b="b" t="t" l="l"/>
            <a:pathLst>
              <a:path h="1247345" w="1314252">
                <a:moveTo>
                  <a:pt x="0" y="0"/>
                </a:moveTo>
                <a:lnTo>
                  <a:pt x="1314252" y="0"/>
                </a:lnTo>
                <a:lnTo>
                  <a:pt x="1314252" y="1247345"/>
                </a:lnTo>
                <a:lnTo>
                  <a:pt x="0" y="12473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122361">
            <a:off x="11662011" y="3713149"/>
            <a:ext cx="1602125" cy="989309"/>
          </a:xfrm>
          <a:custGeom>
            <a:avLst/>
            <a:gdLst/>
            <a:ahLst/>
            <a:cxnLst/>
            <a:rect r="r" b="b" t="t" l="l"/>
            <a:pathLst>
              <a:path h="989309" w="1602125">
                <a:moveTo>
                  <a:pt x="0" y="0"/>
                </a:moveTo>
                <a:lnTo>
                  <a:pt x="1602125" y="0"/>
                </a:lnTo>
                <a:lnTo>
                  <a:pt x="1602125" y="989309"/>
                </a:lnTo>
                <a:lnTo>
                  <a:pt x="0" y="98930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706290">
            <a:off x="4123697" y="5413773"/>
            <a:ext cx="1602125" cy="989309"/>
          </a:xfrm>
          <a:custGeom>
            <a:avLst/>
            <a:gdLst/>
            <a:ahLst/>
            <a:cxnLst/>
            <a:rect r="r" b="b" t="t" l="l"/>
            <a:pathLst>
              <a:path h="989309" w="1602125">
                <a:moveTo>
                  <a:pt x="1602124" y="0"/>
                </a:moveTo>
                <a:lnTo>
                  <a:pt x="0" y="0"/>
                </a:lnTo>
                <a:lnTo>
                  <a:pt x="0" y="989308"/>
                </a:lnTo>
                <a:lnTo>
                  <a:pt x="1602124" y="989308"/>
                </a:lnTo>
                <a:lnTo>
                  <a:pt x="1602124" y="0"/>
                </a:lnTo>
                <a:close/>
              </a:path>
            </a:pathLst>
          </a:custGeom>
          <a:blipFill>
            <a:blip r:embed="rId5">
              <a:extLst>
                <a:ext uri="{96DAC541-7B7A-43D3-8B79-37D633B846F1}">
                  <asvg:svgBlip xmlns:asvg="http://schemas.microsoft.com/office/drawing/2016/SVG/main" r:embed="rId6"/>
                </a:ext>
              </a:extLst>
            </a:blip>
            <a:stretch>
              <a:fillRect l="0" t="0" r="0" b="0"/>
            </a:stretch>
          </a:blipFill>
          <a:ln w="38100" cap="sq">
            <a:solidFill>
              <a:srgbClr val="000000"/>
            </a:solidFill>
            <a:prstDash val="solid"/>
            <a:miter/>
          </a:ln>
        </p:spPr>
      </p:sp>
      <p:sp>
        <p:nvSpPr>
          <p:cNvPr name="Freeform 6" id="6"/>
          <p:cNvSpPr/>
          <p:nvPr/>
        </p:nvSpPr>
        <p:spPr>
          <a:xfrm flipH="true" flipV="false" rot="1946047">
            <a:off x="4704473" y="3027843"/>
            <a:ext cx="1622084" cy="807994"/>
          </a:xfrm>
          <a:custGeom>
            <a:avLst/>
            <a:gdLst/>
            <a:ahLst/>
            <a:cxnLst/>
            <a:rect r="r" b="b" t="t" l="l"/>
            <a:pathLst>
              <a:path h="807994" w="1622084">
                <a:moveTo>
                  <a:pt x="1622085" y="0"/>
                </a:moveTo>
                <a:lnTo>
                  <a:pt x="0" y="0"/>
                </a:lnTo>
                <a:lnTo>
                  <a:pt x="0" y="807995"/>
                </a:lnTo>
                <a:lnTo>
                  <a:pt x="1622085" y="807995"/>
                </a:lnTo>
                <a:lnTo>
                  <a:pt x="1622085"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3581034">
            <a:off x="11179769" y="7485605"/>
            <a:ext cx="1737982" cy="1549517"/>
          </a:xfrm>
          <a:custGeom>
            <a:avLst/>
            <a:gdLst/>
            <a:ahLst/>
            <a:cxnLst/>
            <a:rect r="r" b="b" t="t" l="l"/>
            <a:pathLst>
              <a:path h="1549517" w="1737982">
                <a:moveTo>
                  <a:pt x="0" y="0"/>
                </a:moveTo>
                <a:lnTo>
                  <a:pt x="1737982" y="0"/>
                </a:lnTo>
                <a:lnTo>
                  <a:pt x="1737982" y="1549516"/>
                </a:lnTo>
                <a:lnTo>
                  <a:pt x="0" y="154951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8804697">
            <a:off x="5603182" y="7610928"/>
            <a:ext cx="1099655" cy="378957"/>
          </a:xfrm>
          <a:custGeom>
            <a:avLst/>
            <a:gdLst/>
            <a:ahLst/>
            <a:cxnLst/>
            <a:rect r="r" b="b" t="t" l="l"/>
            <a:pathLst>
              <a:path h="378957" w="1099655">
                <a:moveTo>
                  <a:pt x="0" y="0"/>
                </a:moveTo>
                <a:lnTo>
                  <a:pt x="1099656" y="0"/>
                </a:lnTo>
                <a:lnTo>
                  <a:pt x="1099656" y="378957"/>
                </a:lnTo>
                <a:lnTo>
                  <a:pt x="0" y="37895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9" id="9"/>
          <p:cNvSpPr txBox="true"/>
          <p:nvPr/>
        </p:nvSpPr>
        <p:spPr>
          <a:xfrm rot="-137934">
            <a:off x="4093302" y="8410353"/>
            <a:ext cx="4121077" cy="1743490"/>
          </a:xfrm>
          <a:prstGeom prst="rect">
            <a:avLst/>
          </a:prstGeom>
        </p:spPr>
        <p:txBody>
          <a:bodyPr anchor="t" rtlCol="false" tIns="0" lIns="0" bIns="0" rIns="0">
            <a:spAutoFit/>
          </a:bodyPr>
          <a:lstStyle/>
          <a:p>
            <a:pPr algn="ctr">
              <a:lnSpc>
                <a:spcPts val="4566"/>
              </a:lnSpc>
            </a:pPr>
            <a:r>
              <a:rPr lang="en-US" sz="4307">
                <a:solidFill>
                  <a:srgbClr val="000000"/>
                </a:solidFill>
                <a:latin typeface="Anonymous Pro Bold"/>
              </a:rPr>
              <a:t>Professora de Português e  aluna de C3</a:t>
            </a:r>
          </a:p>
        </p:txBody>
      </p:sp>
      <p:sp>
        <p:nvSpPr>
          <p:cNvPr name="TextBox 10" id="10"/>
          <p:cNvSpPr txBox="true"/>
          <p:nvPr/>
        </p:nvSpPr>
        <p:spPr>
          <a:xfrm rot="551937">
            <a:off x="11046348" y="1763623"/>
            <a:ext cx="5200621" cy="1731705"/>
          </a:xfrm>
          <a:prstGeom prst="rect">
            <a:avLst/>
          </a:prstGeom>
        </p:spPr>
        <p:txBody>
          <a:bodyPr anchor="t" rtlCol="false" tIns="0" lIns="0" bIns="0" rIns="0">
            <a:spAutoFit/>
          </a:bodyPr>
          <a:lstStyle/>
          <a:p>
            <a:pPr algn="ctr">
              <a:lnSpc>
                <a:spcPts val="4511"/>
              </a:lnSpc>
            </a:pPr>
            <a:r>
              <a:rPr lang="en-US" sz="4256">
                <a:solidFill>
                  <a:srgbClr val="000000"/>
                </a:solidFill>
                <a:latin typeface="Anonymous Pro Bold"/>
              </a:rPr>
              <a:t>Amante da criatividade e do DIY</a:t>
            </a:r>
          </a:p>
        </p:txBody>
      </p:sp>
      <p:grpSp>
        <p:nvGrpSpPr>
          <p:cNvPr name="Group 11" id="11"/>
          <p:cNvGrpSpPr/>
          <p:nvPr/>
        </p:nvGrpSpPr>
        <p:grpSpPr>
          <a:xfrm rot="0">
            <a:off x="5869010" y="2296343"/>
            <a:ext cx="6019473" cy="6234859"/>
            <a:chOff x="0" y="0"/>
            <a:chExt cx="8025964" cy="8313146"/>
          </a:xfrm>
        </p:grpSpPr>
        <p:sp>
          <p:nvSpPr>
            <p:cNvPr name="Freeform 12" id="12"/>
            <p:cNvSpPr/>
            <p:nvPr/>
          </p:nvSpPr>
          <p:spPr>
            <a:xfrm flipH="false" flipV="false" rot="0">
              <a:off x="0" y="0"/>
              <a:ext cx="8025964" cy="8313146"/>
            </a:xfrm>
            <a:custGeom>
              <a:avLst/>
              <a:gdLst/>
              <a:ahLst/>
              <a:cxnLst/>
              <a:rect r="r" b="b" t="t" l="l"/>
              <a:pathLst>
                <a:path h="8313146" w="8025964">
                  <a:moveTo>
                    <a:pt x="0" y="0"/>
                  </a:moveTo>
                  <a:lnTo>
                    <a:pt x="8025964" y="0"/>
                  </a:lnTo>
                  <a:lnTo>
                    <a:pt x="8025964" y="8313146"/>
                  </a:lnTo>
                  <a:lnTo>
                    <a:pt x="0" y="831314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grpSp>
          <p:nvGrpSpPr>
            <p:cNvPr name="Group 13" id="13"/>
            <p:cNvGrpSpPr>
              <a:grpSpLocks noChangeAspect="true"/>
            </p:cNvGrpSpPr>
            <p:nvPr/>
          </p:nvGrpSpPr>
          <p:grpSpPr>
            <a:xfrm rot="0">
              <a:off x="500172" y="711722"/>
              <a:ext cx="6725954" cy="6889702"/>
              <a:chOff x="0" y="0"/>
              <a:chExt cx="2086610" cy="2137410"/>
            </a:xfrm>
          </p:grpSpPr>
          <p:sp>
            <p:nvSpPr>
              <p:cNvPr name="Freeform 14" id="14"/>
              <p:cNvSpPr/>
              <p:nvPr/>
            </p:nvSpPr>
            <p:spPr>
              <a:xfrm flipH="false" flipV="false" rot="0">
                <a:off x="2540" y="-2540"/>
                <a:ext cx="2087880" cy="2139950"/>
              </a:xfrm>
              <a:custGeom>
                <a:avLst/>
                <a:gdLst/>
                <a:ahLst/>
                <a:cxnLst/>
                <a:rect r="r" b="b" t="t" l="l"/>
                <a:pathLst>
                  <a:path h="2139950" w="2087880">
                    <a:moveTo>
                      <a:pt x="1979930" y="486410"/>
                    </a:moveTo>
                    <a:cubicBezTo>
                      <a:pt x="1964690" y="454660"/>
                      <a:pt x="1948180" y="422910"/>
                      <a:pt x="1929130" y="393700"/>
                    </a:cubicBezTo>
                    <a:cubicBezTo>
                      <a:pt x="1908810" y="363220"/>
                      <a:pt x="1888490" y="330200"/>
                      <a:pt x="1861820" y="304800"/>
                    </a:cubicBezTo>
                    <a:cubicBezTo>
                      <a:pt x="1836420" y="280670"/>
                      <a:pt x="1808480" y="257810"/>
                      <a:pt x="1780540" y="236220"/>
                    </a:cubicBezTo>
                    <a:cubicBezTo>
                      <a:pt x="1725930" y="193040"/>
                      <a:pt x="1666240" y="154940"/>
                      <a:pt x="1606550" y="119380"/>
                    </a:cubicBezTo>
                    <a:cubicBezTo>
                      <a:pt x="1537970" y="77470"/>
                      <a:pt x="1461770" y="55880"/>
                      <a:pt x="1384300" y="34290"/>
                    </a:cubicBezTo>
                    <a:cubicBezTo>
                      <a:pt x="1337310" y="21590"/>
                      <a:pt x="1289050" y="11430"/>
                      <a:pt x="1239520" y="5080"/>
                    </a:cubicBezTo>
                    <a:cubicBezTo>
                      <a:pt x="1203960" y="0"/>
                      <a:pt x="1165860" y="2540"/>
                      <a:pt x="1129030" y="6350"/>
                    </a:cubicBezTo>
                    <a:cubicBezTo>
                      <a:pt x="1079500" y="10160"/>
                      <a:pt x="1029970" y="13970"/>
                      <a:pt x="980440" y="22860"/>
                    </a:cubicBezTo>
                    <a:cubicBezTo>
                      <a:pt x="943610" y="24130"/>
                      <a:pt x="908050" y="25400"/>
                      <a:pt x="869950" y="29210"/>
                    </a:cubicBezTo>
                    <a:cubicBezTo>
                      <a:pt x="850900" y="30480"/>
                      <a:pt x="831850" y="33020"/>
                      <a:pt x="812800" y="35560"/>
                    </a:cubicBezTo>
                    <a:cubicBezTo>
                      <a:pt x="800100" y="38100"/>
                      <a:pt x="788670" y="40640"/>
                      <a:pt x="777240" y="43180"/>
                    </a:cubicBezTo>
                    <a:cubicBezTo>
                      <a:pt x="730250" y="54610"/>
                      <a:pt x="685800" y="74930"/>
                      <a:pt x="645160" y="96520"/>
                    </a:cubicBezTo>
                    <a:cubicBezTo>
                      <a:pt x="562610" y="139700"/>
                      <a:pt x="483870" y="190500"/>
                      <a:pt x="411480" y="247650"/>
                    </a:cubicBezTo>
                    <a:cubicBezTo>
                      <a:pt x="381000" y="271780"/>
                      <a:pt x="351790" y="297180"/>
                      <a:pt x="322580" y="323850"/>
                    </a:cubicBezTo>
                    <a:cubicBezTo>
                      <a:pt x="270510" y="372110"/>
                      <a:pt x="227330" y="429260"/>
                      <a:pt x="187960" y="487680"/>
                    </a:cubicBezTo>
                    <a:cubicBezTo>
                      <a:pt x="158750" y="529590"/>
                      <a:pt x="134620" y="577850"/>
                      <a:pt x="114300" y="623570"/>
                    </a:cubicBezTo>
                    <a:cubicBezTo>
                      <a:pt x="99060" y="657860"/>
                      <a:pt x="82550" y="692150"/>
                      <a:pt x="72390" y="728980"/>
                    </a:cubicBezTo>
                    <a:cubicBezTo>
                      <a:pt x="44450" y="819150"/>
                      <a:pt x="22860" y="910590"/>
                      <a:pt x="8890" y="1003300"/>
                    </a:cubicBezTo>
                    <a:cubicBezTo>
                      <a:pt x="3810" y="1040130"/>
                      <a:pt x="1270" y="1076960"/>
                      <a:pt x="0" y="1115060"/>
                    </a:cubicBezTo>
                    <a:lnTo>
                      <a:pt x="0" y="1165860"/>
                    </a:lnTo>
                    <a:cubicBezTo>
                      <a:pt x="1270" y="1197610"/>
                      <a:pt x="2540" y="1236980"/>
                      <a:pt x="8890" y="1268730"/>
                    </a:cubicBezTo>
                    <a:cubicBezTo>
                      <a:pt x="15240" y="1305560"/>
                      <a:pt x="21590" y="1343660"/>
                      <a:pt x="31750" y="1379220"/>
                    </a:cubicBezTo>
                    <a:cubicBezTo>
                      <a:pt x="54610" y="1452880"/>
                      <a:pt x="78740" y="1527810"/>
                      <a:pt x="118110" y="1595120"/>
                    </a:cubicBezTo>
                    <a:cubicBezTo>
                      <a:pt x="138430" y="1629410"/>
                      <a:pt x="160020" y="1663700"/>
                      <a:pt x="182880" y="1695450"/>
                    </a:cubicBezTo>
                    <a:cubicBezTo>
                      <a:pt x="212090" y="1738630"/>
                      <a:pt x="241300" y="1780540"/>
                      <a:pt x="278130" y="1817370"/>
                    </a:cubicBezTo>
                    <a:cubicBezTo>
                      <a:pt x="322580" y="1863090"/>
                      <a:pt x="374650" y="1903730"/>
                      <a:pt x="427990" y="1939290"/>
                    </a:cubicBezTo>
                    <a:cubicBezTo>
                      <a:pt x="539750" y="2012950"/>
                      <a:pt x="673100" y="2054860"/>
                      <a:pt x="801370" y="2090420"/>
                    </a:cubicBezTo>
                    <a:cubicBezTo>
                      <a:pt x="831850" y="2099310"/>
                      <a:pt x="863600" y="2106930"/>
                      <a:pt x="895350" y="2113280"/>
                    </a:cubicBezTo>
                    <a:cubicBezTo>
                      <a:pt x="944880" y="2123440"/>
                      <a:pt x="994410" y="2134870"/>
                      <a:pt x="1043940" y="2137410"/>
                    </a:cubicBezTo>
                    <a:cubicBezTo>
                      <a:pt x="1083310" y="2139950"/>
                      <a:pt x="1123950" y="2136140"/>
                      <a:pt x="1163320" y="2133600"/>
                    </a:cubicBezTo>
                    <a:cubicBezTo>
                      <a:pt x="1216660" y="2129790"/>
                      <a:pt x="1270000" y="2124710"/>
                      <a:pt x="1323340" y="2113280"/>
                    </a:cubicBezTo>
                    <a:cubicBezTo>
                      <a:pt x="1375410" y="2101850"/>
                      <a:pt x="1424940" y="2084070"/>
                      <a:pt x="1473200" y="2062480"/>
                    </a:cubicBezTo>
                    <a:cubicBezTo>
                      <a:pt x="1549400" y="2029460"/>
                      <a:pt x="1623060" y="1983740"/>
                      <a:pt x="1678940" y="1921510"/>
                    </a:cubicBezTo>
                    <a:cubicBezTo>
                      <a:pt x="1739900" y="1852930"/>
                      <a:pt x="1798320" y="1783080"/>
                      <a:pt x="1847850" y="1705610"/>
                    </a:cubicBezTo>
                    <a:cubicBezTo>
                      <a:pt x="1896110" y="1630680"/>
                      <a:pt x="1936750" y="1550670"/>
                      <a:pt x="1976120" y="1469390"/>
                    </a:cubicBezTo>
                    <a:cubicBezTo>
                      <a:pt x="2007870" y="1403350"/>
                      <a:pt x="2039620" y="1334770"/>
                      <a:pt x="2056130" y="1262380"/>
                    </a:cubicBezTo>
                    <a:cubicBezTo>
                      <a:pt x="2067560" y="1212850"/>
                      <a:pt x="2077720" y="1162050"/>
                      <a:pt x="2082800" y="1112520"/>
                    </a:cubicBezTo>
                    <a:cubicBezTo>
                      <a:pt x="2086610" y="1074420"/>
                      <a:pt x="2087880" y="1037590"/>
                      <a:pt x="2087880" y="1000760"/>
                    </a:cubicBezTo>
                    <a:cubicBezTo>
                      <a:pt x="2087880" y="910590"/>
                      <a:pt x="2082800" y="820420"/>
                      <a:pt x="2067560" y="731520"/>
                    </a:cubicBezTo>
                    <a:cubicBezTo>
                      <a:pt x="2061210" y="695960"/>
                      <a:pt x="2052320" y="661670"/>
                      <a:pt x="2039620" y="628650"/>
                    </a:cubicBezTo>
                    <a:cubicBezTo>
                      <a:pt x="2019300" y="581660"/>
                      <a:pt x="2002790" y="533400"/>
                      <a:pt x="1979930" y="486410"/>
                    </a:cubicBezTo>
                    <a:close/>
                  </a:path>
                </a:pathLst>
              </a:custGeom>
              <a:blipFill>
                <a:blip r:embed="rId15"/>
                <a:stretch>
                  <a:fillRect l="0" t="-1689" r="0" b="-1689"/>
                </a:stretch>
              </a:blipFill>
            </p:spPr>
          </p:sp>
        </p:grpSp>
      </p:grpSp>
      <p:sp>
        <p:nvSpPr>
          <p:cNvPr name="Freeform 15" id="15"/>
          <p:cNvSpPr/>
          <p:nvPr/>
        </p:nvSpPr>
        <p:spPr>
          <a:xfrm flipH="false" flipV="true" rot="-9639793">
            <a:off x="11879691" y="6133858"/>
            <a:ext cx="1370230" cy="926618"/>
          </a:xfrm>
          <a:custGeom>
            <a:avLst/>
            <a:gdLst/>
            <a:ahLst/>
            <a:cxnLst/>
            <a:rect r="r" b="b" t="t" l="l"/>
            <a:pathLst>
              <a:path h="926618" w="1370230">
                <a:moveTo>
                  <a:pt x="0" y="926617"/>
                </a:moveTo>
                <a:lnTo>
                  <a:pt x="1370229" y="926617"/>
                </a:lnTo>
                <a:lnTo>
                  <a:pt x="1370229" y="0"/>
                </a:lnTo>
                <a:lnTo>
                  <a:pt x="0" y="0"/>
                </a:lnTo>
                <a:lnTo>
                  <a:pt x="0" y="926617"/>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6" id="16"/>
          <p:cNvSpPr/>
          <p:nvPr/>
        </p:nvSpPr>
        <p:spPr>
          <a:xfrm flipH="false" flipV="false" rot="-2190473">
            <a:off x="1270799" y="6824669"/>
            <a:ext cx="1314252" cy="1247345"/>
          </a:xfrm>
          <a:custGeom>
            <a:avLst/>
            <a:gdLst/>
            <a:ahLst/>
            <a:cxnLst/>
            <a:rect r="r" b="b" t="t" l="l"/>
            <a:pathLst>
              <a:path h="1247345" w="1314252">
                <a:moveTo>
                  <a:pt x="0" y="0"/>
                </a:moveTo>
                <a:lnTo>
                  <a:pt x="1314252" y="0"/>
                </a:lnTo>
                <a:lnTo>
                  <a:pt x="1314252" y="1247344"/>
                </a:lnTo>
                <a:lnTo>
                  <a:pt x="0" y="1247344"/>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7" id="17"/>
          <p:cNvSpPr/>
          <p:nvPr/>
        </p:nvSpPr>
        <p:spPr>
          <a:xfrm flipH="false" flipV="false" rot="-580189">
            <a:off x="16173080" y="799462"/>
            <a:ext cx="763566" cy="724694"/>
          </a:xfrm>
          <a:custGeom>
            <a:avLst/>
            <a:gdLst/>
            <a:ahLst/>
            <a:cxnLst/>
            <a:rect r="r" b="b" t="t" l="l"/>
            <a:pathLst>
              <a:path h="724694" w="763566">
                <a:moveTo>
                  <a:pt x="0" y="0"/>
                </a:moveTo>
                <a:lnTo>
                  <a:pt x="763566" y="0"/>
                </a:lnTo>
                <a:lnTo>
                  <a:pt x="763566" y="724694"/>
                </a:lnTo>
                <a:lnTo>
                  <a:pt x="0" y="724694"/>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8" id="18"/>
          <p:cNvSpPr/>
          <p:nvPr/>
        </p:nvSpPr>
        <p:spPr>
          <a:xfrm flipH="false" flipV="false" rot="1185259">
            <a:off x="3675744" y="885858"/>
            <a:ext cx="805763" cy="926164"/>
          </a:xfrm>
          <a:custGeom>
            <a:avLst/>
            <a:gdLst/>
            <a:ahLst/>
            <a:cxnLst/>
            <a:rect r="r" b="b" t="t" l="l"/>
            <a:pathLst>
              <a:path h="926164" w="805763">
                <a:moveTo>
                  <a:pt x="0" y="0"/>
                </a:moveTo>
                <a:lnTo>
                  <a:pt x="805763" y="0"/>
                </a:lnTo>
                <a:lnTo>
                  <a:pt x="805763" y="926164"/>
                </a:lnTo>
                <a:lnTo>
                  <a:pt x="0" y="926164"/>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TextBox 19" id="19"/>
          <p:cNvSpPr txBox="true"/>
          <p:nvPr/>
        </p:nvSpPr>
        <p:spPr>
          <a:xfrm rot="-137934">
            <a:off x="22763" y="2021211"/>
            <a:ext cx="5306300" cy="1152383"/>
          </a:xfrm>
          <a:prstGeom prst="rect">
            <a:avLst/>
          </a:prstGeom>
        </p:spPr>
        <p:txBody>
          <a:bodyPr anchor="t" rtlCol="false" tIns="0" lIns="0" bIns="0" rIns="0">
            <a:spAutoFit/>
          </a:bodyPr>
          <a:lstStyle/>
          <a:p>
            <a:pPr algn="ctr">
              <a:lnSpc>
                <a:spcPts val="4492"/>
              </a:lnSpc>
            </a:pPr>
            <a:r>
              <a:rPr lang="en-US" sz="4238">
                <a:solidFill>
                  <a:srgbClr val="000000"/>
                </a:solidFill>
                <a:latin typeface="Anonymous Pro Bold"/>
              </a:rPr>
              <a:t>Na flor da idade com 43 anos</a:t>
            </a:r>
          </a:p>
        </p:txBody>
      </p:sp>
      <p:sp>
        <p:nvSpPr>
          <p:cNvPr name="TextBox 20" id="20"/>
          <p:cNvSpPr txBox="true"/>
          <p:nvPr/>
        </p:nvSpPr>
        <p:spPr>
          <a:xfrm rot="-603552">
            <a:off x="66746" y="4964754"/>
            <a:ext cx="3965293" cy="648277"/>
          </a:xfrm>
          <a:prstGeom prst="rect">
            <a:avLst/>
          </a:prstGeom>
        </p:spPr>
        <p:txBody>
          <a:bodyPr anchor="t" rtlCol="false" tIns="0" lIns="0" bIns="0" rIns="0">
            <a:spAutoFit/>
          </a:bodyPr>
          <a:lstStyle/>
          <a:p>
            <a:pPr algn="ctr">
              <a:lnSpc>
                <a:spcPts val="4970"/>
              </a:lnSpc>
            </a:pPr>
            <a:r>
              <a:rPr lang="en-US" sz="4688">
                <a:solidFill>
                  <a:srgbClr val="000000"/>
                </a:solidFill>
                <a:latin typeface="Anonymous Pro Bold"/>
              </a:rPr>
              <a:t>Mãe da Suri</a:t>
            </a:r>
          </a:p>
        </p:txBody>
      </p:sp>
      <p:sp>
        <p:nvSpPr>
          <p:cNvPr name="TextBox 21" id="21"/>
          <p:cNvSpPr txBox="true"/>
          <p:nvPr/>
        </p:nvSpPr>
        <p:spPr>
          <a:xfrm rot="-137934">
            <a:off x="11903152" y="9019226"/>
            <a:ext cx="4015330" cy="1058516"/>
          </a:xfrm>
          <a:prstGeom prst="rect">
            <a:avLst/>
          </a:prstGeom>
        </p:spPr>
        <p:txBody>
          <a:bodyPr anchor="t" rtlCol="false" tIns="0" lIns="0" bIns="0" rIns="0">
            <a:spAutoFit/>
          </a:bodyPr>
          <a:lstStyle/>
          <a:p>
            <a:pPr algn="ctr">
              <a:lnSpc>
                <a:spcPts val="4164"/>
              </a:lnSpc>
            </a:pPr>
            <a:r>
              <a:rPr lang="en-US" sz="3928">
                <a:solidFill>
                  <a:srgbClr val="000000"/>
                </a:solidFill>
                <a:latin typeface="Anonymous Pro Bold"/>
              </a:rPr>
              <a:t>Tenho 8 gatos e 1 cachorro</a:t>
            </a:r>
          </a:p>
        </p:txBody>
      </p:sp>
      <p:sp>
        <p:nvSpPr>
          <p:cNvPr name="TextBox 22" id="22"/>
          <p:cNvSpPr txBox="true"/>
          <p:nvPr/>
        </p:nvSpPr>
        <p:spPr>
          <a:xfrm rot="-137934">
            <a:off x="4286594" y="263029"/>
            <a:ext cx="8527816" cy="1873714"/>
          </a:xfrm>
          <a:prstGeom prst="rect">
            <a:avLst/>
          </a:prstGeom>
        </p:spPr>
        <p:txBody>
          <a:bodyPr anchor="t" rtlCol="false" tIns="0" lIns="0" bIns="0" rIns="0">
            <a:spAutoFit/>
          </a:bodyPr>
          <a:lstStyle/>
          <a:p>
            <a:pPr algn="ctr">
              <a:lnSpc>
                <a:spcPts val="7220"/>
              </a:lnSpc>
            </a:pPr>
            <a:r>
              <a:rPr lang="en-US" sz="6811">
                <a:solidFill>
                  <a:srgbClr val="FFFFFF"/>
                </a:solidFill>
                <a:latin typeface="Anonymous Pro Bold"/>
              </a:rPr>
              <a:t>Carol Ribeiro</a:t>
            </a:r>
          </a:p>
          <a:p>
            <a:pPr algn="ctr">
              <a:lnSpc>
                <a:spcPts val="7220"/>
              </a:lnSpc>
            </a:pPr>
          </a:p>
        </p:txBody>
      </p:sp>
      <p:sp>
        <p:nvSpPr>
          <p:cNvPr name="TextBox 23" id="23"/>
          <p:cNvSpPr txBox="true"/>
          <p:nvPr/>
        </p:nvSpPr>
        <p:spPr>
          <a:xfrm rot="-137934">
            <a:off x="12860499" y="5543776"/>
            <a:ext cx="4121077" cy="600475"/>
          </a:xfrm>
          <a:prstGeom prst="rect">
            <a:avLst/>
          </a:prstGeom>
        </p:spPr>
        <p:txBody>
          <a:bodyPr anchor="t" rtlCol="false" tIns="0" lIns="0" bIns="0" rIns="0">
            <a:spAutoFit/>
          </a:bodyPr>
          <a:lstStyle/>
          <a:p>
            <a:pPr algn="ctr">
              <a:lnSpc>
                <a:spcPts val="4566"/>
              </a:lnSpc>
            </a:pPr>
            <a:r>
              <a:rPr lang="en-US" sz="4307">
                <a:solidFill>
                  <a:srgbClr val="000000"/>
                </a:solidFill>
                <a:latin typeface="Anonymous Pro Bold"/>
              </a:rPr>
              <a:t>Crosfiteira</a:t>
            </a:r>
          </a:p>
        </p:txBody>
      </p:sp>
      <p:sp>
        <p:nvSpPr>
          <p:cNvPr name="Freeform 24" id="24"/>
          <p:cNvSpPr/>
          <p:nvPr/>
        </p:nvSpPr>
        <p:spPr>
          <a:xfrm flipH="false" flipV="false" rot="1185259">
            <a:off x="15179071" y="7311939"/>
            <a:ext cx="805763" cy="926164"/>
          </a:xfrm>
          <a:custGeom>
            <a:avLst/>
            <a:gdLst/>
            <a:ahLst/>
            <a:cxnLst/>
            <a:rect r="r" b="b" t="t" l="l"/>
            <a:pathLst>
              <a:path h="926164" w="805763">
                <a:moveTo>
                  <a:pt x="0" y="0"/>
                </a:moveTo>
                <a:lnTo>
                  <a:pt x="805763" y="0"/>
                </a:lnTo>
                <a:lnTo>
                  <a:pt x="805763" y="926164"/>
                </a:lnTo>
                <a:lnTo>
                  <a:pt x="0" y="926164"/>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7228" y="5919182"/>
            <a:ext cx="6487111" cy="2386519"/>
            <a:chOff x="0" y="0"/>
            <a:chExt cx="8649481" cy="3182025"/>
          </a:xfrm>
        </p:grpSpPr>
        <p:sp>
          <p:nvSpPr>
            <p:cNvPr name="TextBox 3" id="3"/>
            <p:cNvSpPr txBox="true"/>
            <p:nvPr/>
          </p:nvSpPr>
          <p:spPr>
            <a:xfrm rot="0">
              <a:off x="0" y="2167507"/>
              <a:ext cx="8649481" cy="1014518"/>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796572"/>
                  </a:solidFill>
                  <a:latin typeface="DM Sans Bold"/>
                </a:rPr>
                <a:t>Qual a quantidade de estabelcimentos que Há cela adequada/ dormitório para gestantes? </a:t>
              </a:r>
            </a:p>
          </p:txBody>
        </p:sp>
        <p:sp>
          <p:nvSpPr>
            <p:cNvPr name="TextBox 4" id="4"/>
            <p:cNvSpPr txBox="true"/>
            <p:nvPr/>
          </p:nvSpPr>
          <p:spPr>
            <a:xfrm rot="0">
              <a:off x="0" y="1019215"/>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5" id="5"/>
            <p:cNvSpPr/>
            <p:nvPr/>
          </p:nvSpPr>
          <p:spPr>
            <a:xfrm flipH="false" flipV="false" rot="0">
              <a:off x="0" y="0"/>
              <a:ext cx="766880" cy="553548"/>
            </a:xfrm>
            <a:custGeom>
              <a:avLst/>
              <a:gdLst/>
              <a:ahLst/>
              <a:cxnLst/>
              <a:rect r="r" b="b" t="t" l="l"/>
              <a:pathLst>
                <a:path h="553548" w="766880">
                  <a:moveTo>
                    <a:pt x="0" y="0"/>
                  </a:moveTo>
                  <a:lnTo>
                    <a:pt x="766880" y="0"/>
                  </a:lnTo>
                  <a:lnTo>
                    <a:pt x="766880" y="553548"/>
                  </a:lnTo>
                  <a:lnTo>
                    <a:pt x="0" y="5535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6" id="6"/>
          <p:cNvGrpSpPr/>
          <p:nvPr/>
        </p:nvGrpSpPr>
        <p:grpSpPr>
          <a:xfrm rot="0">
            <a:off x="11006581" y="-360468"/>
            <a:ext cx="5703211" cy="4152932"/>
            <a:chOff x="0" y="0"/>
            <a:chExt cx="7604281" cy="5537243"/>
          </a:xfrm>
        </p:grpSpPr>
        <p:sp>
          <p:nvSpPr>
            <p:cNvPr name="TextBox 7" id="7"/>
            <p:cNvSpPr txBox="true"/>
            <p:nvPr/>
          </p:nvSpPr>
          <p:spPr>
            <a:xfrm rot="0">
              <a:off x="0" y="2439924"/>
              <a:ext cx="7604281" cy="3097318"/>
            </a:xfrm>
            <a:prstGeom prst="rect">
              <a:avLst/>
            </a:prstGeom>
          </p:spPr>
          <p:txBody>
            <a:bodyPr anchor="t" rtlCol="false" tIns="0" lIns="0" bIns="0" rIns="0">
              <a:spAutoFit/>
            </a:bodyPr>
            <a:lstStyle/>
            <a:p>
              <a:pPr>
                <a:lnSpc>
                  <a:spcPts val="3079"/>
                </a:lnSpc>
              </a:pPr>
              <a:r>
                <a:rPr lang="en-US" sz="2199">
                  <a:solidFill>
                    <a:srgbClr val="796572"/>
                  </a:solidFill>
                  <a:latin typeface="DM Sans Bold"/>
                </a:rPr>
                <a:t>Possui Módulo de educação ?</a:t>
              </a:r>
            </a:p>
            <a:p>
              <a:pPr>
                <a:lnSpc>
                  <a:spcPts val="3079"/>
                </a:lnSpc>
              </a:pPr>
              <a:r>
                <a:rPr lang="en-US" sz="2199">
                  <a:solidFill>
                    <a:srgbClr val="796572"/>
                  </a:solidFill>
                  <a:latin typeface="DM Sans Bold"/>
                </a:rPr>
                <a:t>Há local específico para visita íntima?</a:t>
              </a:r>
            </a:p>
            <a:p>
              <a:pPr>
                <a:lnSpc>
                  <a:spcPts val="3079"/>
                </a:lnSpc>
              </a:pPr>
              <a:r>
                <a:rPr lang="en-US" sz="2199">
                  <a:solidFill>
                    <a:srgbClr val="796572"/>
                  </a:solidFill>
                  <a:latin typeface="DM Sans Bold"/>
                </a:rPr>
                <a:t>Há sala de atendimento para psicologia?</a:t>
              </a:r>
            </a:p>
            <a:p>
              <a:pPr algn="l" marL="0" indent="0" lvl="0">
                <a:lnSpc>
                  <a:spcPts val="3079"/>
                </a:lnSpc>
                <a:spcBef>
                  <a:spcPct val="0"/>
                </a:spcBef>
              </a:pPr>
              <a:r>
                <a:rPr lang="en-US" sz="2199">
                  <a:solidFill>
                    <a:srgbClr val="796572"/>
                  </a:solidFill>
                  <a:latin typeface="DM Sans Bold"/>
                </a:rPr>
                <a:t> Qual a quantidade de estabelcimentos que Há cela adequada/ dormitório para gestantes?</a:t>
              </a:r>
            </a:p>
          </p:txBody>
        </p:sp>
        <p:sp>
          <p:nvSpPr>
            <p:cNvPr name="TextBox 8" id="8"/>
            <p:cNvSpPr txBox="true"/>
            <p:nvPr/>
          </p:nvSpPr>
          <p:spPr>
            <a:xfrm rot="0">
              <a:off x="0" y="1291632"/>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9" id="9"/>
            <p:cNvSpPr/>
            <p:nvPr/>
          </p:nvSpPr>
          <p:spPr>
            <a:xfrm flipH="false" flipV="false" rot="0">
              <a:off x="0" y="0"/>
              <a:ext cx="476056" cy="825965"/>
            </a:xfrm>
            <a:custGeom>
              <a:avLst/>
              <a:gdLst/>
              <a:ahLst/>
              <a:cxnLst/>
              <a:rect r="r" b="b" t="t" l="l"/>
              <a:pathLst>
                <a:path h="825965" w="476056">
                  <a:moveTo>
                    <a:pt x="0" y="0"/>
                  </a:moveTo>
                  <a:lnTo>
                    <a:pt x="476056" y="0"/>
                  </a:lnTo>
                  <a:lnTo>
                    <a:pt x="476056" y="825965"/>
                  </a:lnTo>
                  <a:lnTo>
                    <a:pt x="0" y="8259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10" id="10"/>
          <p:cNvGrpSpPr/>
          <p:nvPr/>
        </p:nvGrpSpPr>
        <p:grpSpPr>
          <a:xfrm rot="0">
            <a:off x="10746686" y="7406242"/>
            <a:ext cx="5606474" cy="2386519"/>
            <a:chOff x="0" y="0"/>
            <a:chExt cx="7475299" cy="3182025"/>
          </a:xfrm>
        </p:grpSpPr>
        <p:sp>
          <p:nvSpPr>
            <p:cNvPr name="TextBox 11" id="11"/>
            <p:cNvSpPr txBox="true"/>
            <p:nvPr/>
          </p:nvSpPr>
          <p:spPr>
            <a:xfrm rot="0">
              <a:off x="0" y="2167507"/>
              <a:ext cx="7475299" cy="1014518"/>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796572"/>
                  </a:solidFill>
                  <a:latin typeface="DM Sans Bold"/>
                </a:rPr>
                <a:t>Qual a Quantidade de pessoas privadas de liberdade por grau de instrução</a:t>
              </a:r>
              <a:r>
                <a:rPr lang="en-US" sz="2199">
                  <a:solidFill>
                    <a:srgbClr val="796572"/>
                  </a:solidFill>
                  <a:latin typeface="DM Sans Bold"/>
                </a:rPr>
                <a:t> ?</a:t>
              </a:r>
            </a:p>
          </p:txBody>
        </p:sp>
        <p:sp>
          <p:nvSpPr>
            <p:cNvPr name="TextBox 12" id="12"/>
            <p:cNvSpPr txBox="true"/>
            <p:nvPr/>
          </p:nvSpPr>
          <p:spPr>
            <a:xfrm rot="0">
              <a:off x="0" y="1019215"/>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13" id="13"/>
            <p:cNvSpPr/>
            <p:nvPr/>
          </p:nvSpPr>
          <p:spPr>
            <a:xfrm flipH="false" flipV="false" rot="0">
              <a:off x="0" y="0"/>
              <a:ext cx="766880" cy="553548"/>
            </a:xfrm>
            <a:custGeom>
              <a:avLst/>
              <a:gdLst/>
              <a:ahLst/>
              <a:cxnLst/>
              <a:rect r="r" b="b" t="t" l="l"/>
              <a:pathLst>
                <a:path h="553548" w="766880">
                  <a:moveTo>
                    <a:pt x="0" y="0"/>
                  </a:moveTo>
                  <a:lnTo>
                    <a:pt x="766880" y="0"/>
                  </a:lnTo>
                  <a:lnTo>
                    <a:pt x="766880" y="553548"/>
                  </a:lnTo>
                  <a:lnTo>
                    <a:pt x="0" y="5535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14" id="14"/>
          <p:cNvGrpSpPr/>
          <p:nvPr/>
        </p:nvGrpSpPr>
        <p:grpSpPr>
          <a:xfrm rot="0">
            <a:off x="7061567" y="4629198"/>
            <a:ext cx="4268674" cy="2777044"/>
            <a:chOff x="0" y="0"/>
            <a:chExt cx="5691566" cy="3702725"/>
          </a:xfrm>
        </p:grpSpPr>
        <p:sp>
          <p:nvSpPr>
            <p:cNvPr name="TextBox 15" id="15"/>
            <p:cNvSpPr txBox="true"/>
            <p:nvPr/>
          </p:nvSpPr>
          <p:spPr>
            <a:xfrm rot="0">
              <a:off x="0" y="2167507"/>
              <a:ext cx="5691566" cy="1535218"/>
            </a:xfrm>
            <a:prstGeom prst="rect">
              <a:avLst/>
            </a:prstGeom>
          </p:spPr>
          <p:txBody>
            <a:bodyPr anchor="t" rtlCol="false" tIns="0" lIns="0" bIns="0" rIns="0">
              <a:spAutoFit/>
            </a:bodyPr>
            <a:lstStyle/>
            <a:p>
              <a:pPr>
                <a:lnSpc>
                  <a:spcPts val="3079"/>
                </a:lnSpc>
              </a:pPr>
              <a:r>
                <a:rPr lang="en-US" sz="2199">
                  <a:solidFill>
                    <a:srgbClr val="796572"/>
                  </a:solidFill>
                  <a:latin typeface="DM Sans Bold"/>
                </a:rPr>
                <a:t>Qual a Quantidade de famílias que recebem auxílio-reclusão?</a:t>
              </a:r>
            </a:p>
            <a:p>
              <a:pPr algn="l" marL="0" indent="0" lvl="0">
                <a:lnSpc>
                  <a:spcPts val="3079"/>
                </a:lnSpc>
                <a:spcBef>
                  <a:spcPct val="0"/>
                </a:spcBef>
              </a:pPr>
            </a:p>
          </p:txBody>
        </p:sp>
        <p:sp>
          <p:nvSpPr>
            <p:cNvPr name="TextBox 16" id="16"/>
            <p:cNvSpPr txBox="true"/>
            <p:nvPr/>
          </p:nvSpPr>
          <p:spPr>
            <a:xfrm rot="0">
              <a:off x="0" y="1019215"/>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17" id="17"/>
            <p:cNvSpPr/>
            <p:nvPr/>
          </p:nvSpPr>
          <p:spPr>
            <a:xfrm flipH="false" flipV="false" rot="0">
              <a:off x="0" y="0"/>
              <a:ext cx="766880" cy="553548"/>
            </a:xfrm>
            <a:custGeom>
              <a:avLst/>
              <a:gdLst/>
              <a:ahLst/>
              <a:cxnLst/>
              <a:rect r="r" b="b" t="t" l="l"/>
              <a:pathLst>
                <a:path h="553548" w="766880">
                  <a:moveTo>
                    <a:pt x="0" y="0"/>
                  </a:moveTo>
                  <a:lnTo>
                    <a:pt x="766880" y="0"/>
                  </a:lnTo>
                  <a:lnTo>
                    <a:pt x="766880" y="553548"/>
                  </a:lnTo>
                  <a:lnTo>
                    <a:pt x="0" y="5535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18" id="18"/>
          <p:cNvGrpSpPr/>
          <p:nvPr/>
        </p:nvGrpSpPr>
        <p:grpSpPr>
          <a:xfrm rot="0">
            <a:off x="1060841" y="2497048"/>
            <a:ext cx="5713498" cy="2590832"/>
            <a:chOff x="0" y="0"/>
            <a:chExt cx="7617997" cy="3454443"/>
          </a:xfrm>
        </p:grpSpPr>
        <p:sp>
          <p:nvSpPr>
            <p:cNvPr name="TextBox 19" id="19"/>
            <p:cNvSpPr txBox="true"/>
            <p:nvPr/>
          </p:nvSpPr>
          <p:spPr>
            <a:xfrm rot="0">
              <a:off x="0" y="2439924"/>
              <a:ext cx="7617997" cy="1014518"/>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796572"/>
                  </a:solidFill>
                  <a:latin typeface="DM Sans Bold"/>
                </a:rPr>
                <a:t>Qual a Quantidade de pessoas privadas de liberdade por faixa etária e minino?</a:t>
              </a:r>
            </a:p>
          </p:txBody>
        </p:sp>
        <p:sp>
          <p:nvSpPr>
            <p:cNvPr name="TextBox 20" id="20"/>
            <p:cNvSpPr txBox="true"/>
            <p:nvPr/>
          </p:nvSpPr>
          <p:spPr>
            <a:xfrm rot="0">
              <a:off x="0" y="1291632"/>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21" id="21"/>
            <p:cNvSpPr/>
            <p:nvPr/>
          </p:nvSpPr>
          <p:spPr>
            <a:xfrm flipH="false" flipV="false" rot="0">
              <a:off x="0" y="0"/>
              <a:ext cx="476056" cy="825965"/>
            </a:xfrm>
            <a:custGeom>
              <a:avLst/>
              <a:gdLst/>
              <a:ahLst/>
              <a:cxnLst/>
              <a:rect r="r" b="b" t="t" l="l"/>
              <a:pathLst>
                <a:path h="825965" w="476056">
                  <a:moveTo>
                    <a:pt x="0" y="0"/>
                  </a:moveTo>
                  <a:lnTo>
                    <a:pt x="476056" y="0"/>
                  </a:lnTo>
                  <a:lnTo>
                    <a:pt x="476056" y="825965"/>
                  </a:lnTo>
                  <a:lnTo>
                    <a:pt x="0" y="8259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22" id="22"/>
          <p:cNvGrpSpPr/>
          <p:nvPr/>
        </p:nvGrpSpPr>
        <p:grpSpPr>
          <a:xfrm rot="0">
            <a:off x="12565102" y="4131085"/>
            <a:ext cx="5445938" cy="2981357"/>
            <a:chOff x="0" y="0"/>
            <a:chExt cx="7261251" cy="3975143"/>
          </a:xfrm>
        </p:grpSpPr>
        <p:sp>
          <p:nvSpPr>
            <p:cNvPr name="TextBox 23" id="23"/>
            <p:cNvSpPr txBox="true"/>
            <p:nvPr/>
          </p:nvSpPr>
          <p:spPr>
            <a:xfrm rot="0">
              <a:off x="0" y="2439924"/>
              <a:ext cx="7261251" cy="1535218"/>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796572"/>
                  </a:solidFill>
                  <a:latin typeface="DM Sans Bold"/>
                </a:rPr>
                <a:t>Qual a Quantidade de pessoas privadas de liberdade por cor de pele/raça/etnia: Branca, Preta, Parda, Amarela, Indígena?</a:t>
              </a:r>
            </a:p>
          </p:txBody>
        </p:sp>
        <p:sp>
          <p:nvSpPr>
            <p:cNvPr name="TextBox 24" id="24"/>
            <p:cNvSpPr txBox="true"/>
            <p:nvPr/>
          </p:nvSpPr>
          <p:spPr>
            <a:xfrm rot="0">
              <a:off x="0" y="1291632"/>
              <a:ext cx="526347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Pergunta </a:t>
              </a:r>
            </a:p>
          </p:txBody>
        </p:sp>
        <p:sp>
          <p:nvSpPr>
            <p:cNvPr name="Freeform 25" id="25"/>
            <p:cNvSpPr/>
            <p:nvPr/>
          </p:nvSpPr>
          <p:spPr>
            <a:xfrm flipH="false" flipV="false" rot="0">
              <a:off x="0" y="0"/>
              <a:ext cx="476056" cy="825965"/>
            </a:xfrm>
            <a:custGeom>
              <a:avLst/>
              <a:gdLst/>
              <a:ahLst/>
              <a:cxnLst/>
              <a:rect r="r" b="b" t="t" l="l"/>
              <a:pathLst>
                <a:path h="825965" w="476056">
                  <a:moveTo>
                    <a:pt x="0" y="0"/>
                  </a:moveTo>
                  <a:lnTo>
                    <a:pt x="476056" y="0"/>
                  </a:lnTo>
                  <a:lnTo>
                    <a:pt x="476056" y="825965"/>
                  </a:lnTo>
                  <a:lnTo>
                    <a:pt x="0" y="8259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pic>
        <p:nvPicPr>
          <p:cNvPr name="Picture 26" id="26"/>
          <p:cNvPicPr>
            <a:picLocks noChangeAspect="true"/>
          </p:cNvPicPr>
          <p:nvPr/>
        </p:nvPicPr>
        <p:blipFill>
          <a:blip r:embed="rId6"/>
          <a:srcRect l="0" t="0" r="0" b="0"/>
          <a:stretch>
            <a:fillRect/>
          </a:stretch>
        </p:blipFill>
        <p:spPr>
          <a:xfrm flipH="false" flipV="false" rot="0">
            <a:off x="6774339" y="0"/>
            <a:ext cx="3204632" cy="3792464"/>
          </a:xfrm>
          <a:prstGeom prst="rect">
            <a:avLst/>
          </a:prstGeom>
        </p:spPr>
      </p:pic>
      <p:sp>
        <p:nvSpPr>
          <p:cNvPr name="TextBox 27" id="27"/>
          <p:cNvSpPr txBox="true"/>
          <p:nvPr/>
        </p:nvSpPr>
        <p:spPr>
          <a:xfrm rot="0">
            <a:off x="633051" y="362707"/>
            <a:ext cx="7061567" cy="1533525"/>
          </a:xfrm>
          <a:prstGeom prst="rect">
            <a:avLst/>
          </a:prstGeom>
        </p:spPr>
        <p:txBody>
          <a:bodyPr anchor="t" rtlCol="false" tIns="0" lIns="0" bIns="0" rIns="0">
            <a:spAutoFit/>
          </a:bodyPr>
          <a:lstStyle/>
          <a:p>
            <a:pPr>
              <a:lnSpc>
                <a:spcPts val="12000"/>
              </a:lnSpc>
            </a:pPr>
            <a:r>
              <a:rPr lang="en-US" sz="10000" spc="-100">
                <a:solidFill>
                  <a:srgbClr val="000000"/>
                </a:solidFill>
                <a:latin typeface="DM Sans Bold"/>
              </a:rPr>
              <a:t>Perguntas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0769" y="1635368"/>
            <a:ext cx="469367" cy="361839"/>
          </a:xfrm>
          <a:custGeom>
            <a:avLst/>
            <a:gdLst/>
            <a:ahLst/>
            <a:cxnLst/>
            <a:rect r="r" b="b" t="t" l="l"/>
            <a:pathLst>
              <a:path h="361839" w="469367">
                <a:moveTo>
                  <a:pt x="0" y="0"/>
                </a:moveTo>
                <a:lnTo>
                  <a:pt x="469367" y="0"/>
                </a:lnTo>
                <a:lnTo>
                  <a:pt x="469367" y="361839"/>
                </a:lnTo>
                <a:lnTo>
                  <a:pt x="0" y="36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10769" y="3987134"/>
            <a:ext cx="469367" cy="361839"/>
          </a:xfrm>
          <a:custGeom>
            <a:avLst/>
            <a:gdLst/>
            <a:ahLst/>
            <a:cxnLst/>
            <a:rect r="r" b="b" t="t" l="l"/>
            <a:pathLst>
              <a:path h="361839" w="469367">
                <a:moveTo>
                  <a:pt x="0" y="0"/>
                </a:moveTo>
                <a:lnTo>
                  <a:pt x="469367" y="0"/>
                </a:lnTo>
                <a:lnTo>
                  <a:pt x="469367" y="361839"/>
                </a:lnTo>
                <a:lnTo>
                  <a:pt x="0" y="36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10997" y="7208171"/>
            <a:ext cx="469367" cy="361839"/>
          </a:xfrm>
          <a:custGeom>
            <a:avLst/>
            <a:gdLst/>
            <a:ahLst/>
            <a:cxnLst/>
            <a:rect r="r" b="b" t="t" l="l"/>
            <a:pathLst>
              <a:path h="361839" w="469367">
                <a:moveTo>
                  <a:pt x="0" y="0"/>
                </a:moveTo>
                <a:lnTo>
                  <a:pt x="469367" y="0"/>
                </a:lnTo>
                <a:lnTo>
                  <a:pt x="469367" y="361840"/>
                </a:lnTo>
                <a:lnTo>
                  <a:pt x="0" y="3618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018102" y="671447"/>
            <a:ext cx="469367" cy="361839"/>
          </a:xfrm>
          <a:custGeom>
            <a:avLst/>
            <a:gdLst/>
            <a:ahLst/>
            <a:cxnLst/>
            <a:rect r="r" b="b" t="t" l="l"/>
            <a:pathLst>
              <a:path h="361839" w="469367">
                <a:moveTo>
                  <a:pt x="0" y="0"/>
                </a:moveTo>
                <a:lnTo>
                  <a:pt x="469367" y="0"/>
                </a:lnTo>
                <a:lnTo>
                  <a:pt x="469367" y="361840"/>
                </a:lnTo>
                <a:lnTo>
                  <a:pt x="0" y="3618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037152" y="3535918"/>
            <a:ext cx="469367" cy="361839"/>
          </a:xfrm>
          <a:custGeom>
            <a:avLst/>
            <a:gdLst/>
            <a:ahLst/>
            <a:cxnLst/>
            <a:rect r="r" b="b" t="t" l="l"/>
            <a:pathLst>
              <a:path h="361839" w="469367">
                <a:moveTo>
                  <a:pt x="0" y="0"/>
                </a:moveTo>
                <a:lnTo>
                  <a:pt x="469367" y="0"/>
                </a:lnTo>
                <a:lnTo>
                  <a:pt x="469367" y="361839"/>
                </a:lnTo>
                <a:lnTo>
                  <a:pt x="0" y="36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9711140" y="6846332"/>
            <a:ext cx="469367" cy="361839"/>
          </a:xfrm>
          <a:custGeom>
            <a:avLst/>
            <a:gdLst/>
            <a:ahLst/>
            <a:cxnLst/>
            <a:rect r="r" b="b" t="t" l="l"/>
            <a:pathLst>
              <a:path h="361839" w="469367">
                <a:moveTo>
                  <a:pt x="0" y="0"/>
                </a:moveTo>
                <a:lnTo>
                  <a:pt x="469367" y="0"/>
                </a:lnTo>
                <a:lnTo>
                  <a:pt x="469367" y="361839"/>
                </a:lnTo>
                <a:lnTo>
                  <a:pt x="0" y="361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8" id="8"/>
          <p:cNvSpPr/>
          <p:nvPr/>
        </p:nvSpPr>
        <p:spPr>
          <a:xfrm flipV="true">
            <a:off x="9163050" y="1635368"/>
            <a:ext cx="0" cy="6492240"/>
          </a:xfrm>
          <a:prstGeom prst="line">
            <a:avLst/>
          </a:prstGeom>
          <a:ln cap="flat" w="38100">
            <a:solidFill>
              <a:srgbClr val="D18BBB"/>
            </a:solidFill>
            <a:prstDash val="solid"/>
            <a:headEnd type="none" len="sm" w="sm"/>
            <a:tailEnd type="none" len="sm" w="sm"/>
          </a:ln>
        </p:spPr>
      </p:sp>
      <p:pic>
        <p:nvPicPr>
          <p:cNvPr name="Picture 9" id="9"/>
          <p:cNvPicPr>
            <a:picLocks noChangeAspect="true"/>
          </p:cNvPicPr>
          <p:nvPr/>
        </p:nvPicPr>
        <p:blipFill>
          <a:blip r:embed="rId4"/>
          <a:srcRect l="0" t="0" r="0" b="0"/>
          <a:stretch>
            <a:fillRect/>
          </a:stretch>
        </p:blipFill>
        <p:spPr>
          <a:xfrm flipH="false" flipV="false" rot="0">
            <a:off x="7255675" y="238490"/>
            <a:ext cx="1606333" cy="865914"/>
          </a:xfrm>
          <a:prstGeom prst="rect">
            <a:avLst/>
          </a:prstGeom>
        </p:spPr>
      </p:pic>
      <p:grpSp>
        <p:nvGrpSpPr>
          <p:cNvPr name="Group 10" id="10"/>
          <p:cNvGrpSpPr/>
          <p:nvPr/>
        </p:nvGrpSpPr>
        <p:grpSpPr>
          <a:xfrm rot="0">
            <a:off x="870437" y="1524000"/>
            <a:ext cx="7691398" cy="2691289"/>
            <a:chOff x="0" y="0"/>
            <a:chExt cx="10255197" cy="3588385"/>
          </a:xfrm>
        </p:grpSpPr>
        <p:sp>
          <p:nvSpPr>
            <p:cNvPr name="TextBox 11" id="11"/>
            <p:cNvSpPr txBox="true"/>
            <p:nvPr/>
          </p:nvSpPr>
          <p:spPr>
            <a:xfrm rot="0">
              <a:off x="0" y="1011767"/>
              <a:ext cx="10255197" cy="2576618"/>
            </a:xfrm>
            <a:prstGeom prst="rect">
              <a:avLst/>
            </a:prstGeom>
          </p:spPr>
          <p:txBody>
            <a:bodyPr anchor="t" rtlCol="false" tIns="0" lIns="0" bIns="0" rIns="0">
              <a:spAutoFit/>
            </a:bodyPr>
            <a:lstStyle/>
            <a:p>
              <a:pPr>
                <a:lnSpc>
                  <a:spcPts val="3079"/>
                </a:lnSpc>
              </a:pPr>
              <a:r>
                <a:rPr lang="en-US" sz="2199">
                  <a:solidFill>
                    <a:srgbClr val="796572"/>
                  </a:solidFill>
                  <a:latin typeface="DM Sans Bold"/>
                </a:rPr>
                <a:t> - Coletar dados sobre a capacidade máxima de detentos em cada estado. </a:t>
              </a:r>
            </a:p>
            <a:p>
              <a:pPr>
                <a:lnSpc>
                  <a:spcPts val="3079"/>
                </a:lnSpc>
              </a:pPr>
              <a:r>
                <a:rPr lang="en-US" sz="2199">
                  <a:solidFill>
                    <a:srgbClr val="796572"/>
                  </a:solidFill>
                  <a:latin typeface="DM Sans Bold"/>
                </a:rPr>
                <a:t>  - Identificar se os estabelecimentos são de gestão estadual, federal ou privada.</a:t>
              </a:r>
            </a:p>
            <a:p>
              <a:pPr>
                <a:lnSpc>
                  <a:spcPts val="3079"/>
                </a:lnSpc>
                <a:spcBef>
                  <a:spcPct val="0"/>
                </a:spcBef>
              </a:pPr>
            </a:p>
          </p:txBody>
        </p:sp>
        <p:sp>
          <p:nvSpPr>
            <p:cNvPr name="TextBox 12" id="12"/>
            <p:cNvSpPr txBox="true"/>
            <p:nvPr/>
          </p:nvSpPr>
          <p:spPr>
            <a:xfrm rot="0">
              <a:off x="0" y="-9525"/>
              <a:ext cx="10255197"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 1</a:t>
              </a:r>
            </a:p>
          </p:txBody>
        </p:sp>
      </p:grpSp>
      <p:grpSp>
        <p:nvGrpSpPr>
          <p:cNvPr name="Group 13" id="13"/>
          <p:cNvGrpSpPr/>
          <p:nvPr/>
        </p:nvGrpSpPr>
        <p:grpSpPr>
          <a:xfrm rot="0">
            <a:off x="870437" y="3945438"/>
            <a:ext cx="7991571" cy="3443764"/>
            <a:chOff x="0" y="0"/>
            <a:chExt cx="10655428" cy="4591685"/>
          </a:xfrm>
        </p:grpSpPr>
        <p:sp>
          <p:nvSpPr>
            <p:cNvPr name="TextBox 14" id="14"/>
            <p:cNvSpPr txBox="true"/>
            <p:nvPr/>
          </p:nvSpPr>
          <p:spPr>
            <a:xfrm rot="0">
              <a:off x="0" y="1011767"/>
              <a:ext cx="10655428" cy="3618018"/>
            </a:xfrm>
            <a:prstGeom prst="rect">
              <a:avLst/>
            </a:prstGeom>
          </p:spPr>
          <p:txBody>
            <a:bodyPr anchor="t" rtlCol="false" tIns="0" lIns="0" bIns="0" rIns="0">
              <a:spAutoFit/>
            </a:bodyPr>
            <a:lstStyle/>
            <a:p>
              <a:pPr>
                <a:lnSpc>
                  <a:spcPts val="3079"/>
                </a:lnSpc>
              </a:pPr>
              <a:r>
                <a:rPr lang="en-US" sz="2199">
                  <a:solidFill>
                    <a:srgbClr val="796572"/>
                  </a:solidFill>
                  <a:latin typeface="DM Sans Bold"/>
                </a:rPr>
                <a:t>- Entender as condições e cuidados para bebês e crianças em estabelecimentos prisionais.</a:t>
              </a:r>
            </a:p>
            <a:p>
              <a:pPr>
                <a:lnSpc>
                  <a:spcPts val="3079"/>
                </a:lnSpc>
              </a:pPr>
              <a:r>
                <a:rPr lang="en-US" sz="2199">
                  <a:solidFill>
                    <a:srgbClr val="796572"/>
                  </a:solidFill>
                  <a:latin typeface="DM Sans Bold"/>
                </a:rPr>
                <a:t>  - Coletar informações sobre a existência de berçário e creche.</a:t>
              </a:r>
            </a:p>
            <a:p>
              <a:pPr>
                <a:lnSpc>
                  <a:spcPts val="3079"/>
                </a:lnSpc>
              </a:pPr>
              <a:r>
                <a:rPr lang="en-US" sz="2199">
                  <a:solidFill>
                    <a:srgbClr val="796572"/>
                  </a:solidFill>
                  <a:latin typeface="DM Sans Bold"/>
                </a:rPr>
                <a:t>  - Determinar a capacidade de bebês e crianças nessas instalações.</a:t>
              </a:r>
            </a:p>
            <a:p>
              <a:pPr algn="l" marL="0" indent="0" lvl="0">
                <a:lnSpc>
                  <a:spcPts val="3079"/>
                </a:lnSpc>
                <a:spcBef>
                  <a:spcPct val="0"/>
                </a:spcBef>
              </a:pPr>
            </a:p>
          </p:txBody>
        </p:sp>
        <p:sp>
          <p:nvSpPr>
            <p:cNvPr name="TextBox 15" id="15"/>
            <p:cNvSpPr txBox="true"/>
            <p:nvPr/>
          </p:nvSpPr>
          <p:spPr>
            <a:xfrm rot="0">
              <a:off x="0" y="-9525"/>
              <a:ext cx="10655428"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 2</a:t>
              </a:r>
            </a:p>
          </p:txBody>
        </p:sp>
      </p:grpSp>
      <p:grpSp>
        <p:nvGrpSpPr>
          <p:cNvPr name="Group 16" id="16"/>
          <p:cNvGrpSpPr/>
          <p:nvPr/>
        </p:nvGrpSpPr>
        <p:grpSpPr>
          <a:xfrm rot="0">
            <a:off x="846375" y="7208171"/>
            <a:ext cx="8297625" cy="2948464"/>
            <a:chOff x="0" y="0"/>
            <a:chExt cx="11063501" cy="3931285"/>
          </a:xfrm>
        </p:grpSpPr>
        <p:sp>
          <p:nvSpPr>
            <p:cNvPr name="TextBox 17" id="17"/>
            <p:cNvSpPr txBox="true"/>
            <p:nvPr/>
          </p:nvSpPr>
          <p:spPr>
            <a:xfrm rot="0">
              <a:off x="0" y="1021292"/>
              <a:ext cx="11063501" cy="2864273"/>
            </a:xfrm>
            <a:prstGeom prst="rect">
              <a:avLst/>
            </a:prstGeom>
          </p:spPr>
          <p:txBody>
            <a:bodyPr anchor="t" rtlCol="false" tIns="0" lIns="0" bIns="0" rIns="0">
              <a:spAutoFit/>
            </a:bodyPr>
            <a:lstStyle/>
            <a:p>
              <a:pPr>
                <a:lnSpc>
                  <a:spcPts val="2869"/>
                </a:lnSpc>
              </a:pPr>
              <a:r>
                <a:rPr lang="en-US" sz="2049">
                  <a:solidFill>
                    <a:srgbClr val="796572"/>
                  </a:solidFill>
                  <a:latin typeface="DM Sans Bold"/>
                </a:rPr>
                <a:t> Analisar dados demográficos e específicos sobre a população prisional.</a:t>
              </a:r>
            </a:p>
            <a:p>
              <a:pPr>
                <a:lnSpc>
                  <a:spcPts val="2869"/>
                </a:lnSpc>
              </a:pPr>
              <a:r>
                <a:rPr lang="en-US" sz="2049">
                  <a:solidFill>
                    <a:srgbClr val="796572"/>
                  </a:solidFill>
                  <a:latin typeface="DM Sans Bold"/>
                </a:rPr>
                <a:t> - Coletar informações sobre a população prisional feminina e por faixa etária.</a:t>
              </a:r>
            </a:p>
            <a:p>
              <a:pPr>
                <a:lnSpc>
                  <a:spcPts val="2869"/>
                </a:lnSpc>
              </a:pPr>
              <a:r>
                <a:rPr lang="en-US" sz="2049">
                  <a:solidFill>
                    <a:srgbClr val="796572"/>
                  </a:solidFill>
                  <a:latin typeface="DM Sans Bold"/>
                </a:rPr>
                <a:t> - Identificar a distribuição por cor/raça/etnia.</a:t>
              </a:r>
            </a:p>
            <a:p>
              <a:pPr algn="l" marL="0" indent="0" lvl="0">
                <a:lnSpc>
                  <a:spcPts val="2870"/>
                </a:lnSpc>
                <a:spcBef>
                  <a:spcPct val="0"/>
                </a:spcBef>
              </a:pPr>
            </a:p>
          </p:txBody>
        </p:sp>
        <p:sp>
          <p:nvSpPr>
            <p:cNvPr name="TextBox 18" id="18"/>
            <p:cNvSpPr txBox="true"/>
            <p:nvPr/>
          </p:nvSpPr>
          <p:spPr>
            <a:xfrm rot="0">
              <a:off x="0" y="-9525"/>
              <a:ext cx="11063501"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3</a:t>
              </a:r>
            </a:p>
          </p:txBody>
        </p:sp>
      </p:grpSp>
      <p:sp>
        <p:nvSpPr>
          <p:cNvPr name="TextBox 19" id="19"/>
          <p:cNvSpPr txBox="true"/>
          <p:nvPr/>
        </p:nvSpPr>
        <p:spPr>
          <a:xfrm rot="0">
            <a:off x="445681" y="18985"/>
            <a:ext cx="6658141" cy="1304925"/>
          </a:xfrm>
          <a:prstGeom prst="rect">
            <a:avLst/>
          </a:prstGeom>
        </p:spPr>
        <p:txBody>
          <a:bodyPr anchor="t" rtlCol="false" tIns="0" lIns="0" bIns="0" rIns="0">
            <a:spAutoFit/>
          </a:bodyPr>
          <a:lstStyle/>
          <a:p>
            <a:pPr>
              <a:lnSpc>
                <a:spcPts val="10320"/>
              </a:lnSpc>
            </a:pPr>
            <a:r>
              <a:rPr lang="en-US" sz="8600" spc="-86">
                <a:solidFill>
                  <a:srgbClr val="000000"/>
                </a:solidFill>
                <a:latin typeface="DM Sans Bold"/>
              </a:rPr>
              <a:t>Vizualiações</a:t>
            </a:r>
          </a:p>
        </p:txBody>
      </p:sp>
      <p:grpSp>
        <p:nvGrpSpPr>
          <p:cNvPr name="Group 20" id="20"/>
          <p:cNvGrpSpPr/>
          <p:nvPr/>
        </p:nvGrpSpPr>
        <p:grpSpPr>
          <a:xfrm rot="0">
            <a:off x="10577049" y="539829"/>
            <a:ext cx="7446600" cy="3310414"/>
            <a:chOff x="0" y="0"/>
            <a:chExt cx="9928800" cy="4413885"/>
          </a:xfrm>
        </p:grpSpPr>
        <p:sp>
          <p:nvSpPr>
            <p:cNvPr name="TextBox 21" id="21"/>
            <p:cNvSpPr txBox="true"/>
            <p:nvPr/>
          </p:nvSpPr>
          <p:spPr>
            <a:xfrm rot="0">
              <a:off x="0" y="1021292"/>
              <a:ext cx="9928800" cy="3346873"/>
            </a:xfrm>
            <a:prstGeom prst="rect">
              <a:avLst/>
            </a:prstGeom>
          </p:spPr>
          <p:txBody>
            <a:bodyPr anchor="t" rtlCol="false" tIns="0" lIns="0" bIns="0" rIns="0">
              <a:spAutoFit/>
            </a:bodyPr>
            <a:lstStyle/>
            <a:p>
              <a:pPr>
                <a:lnSpc>
                  <a:spcPts val="2869"/>
                </a:lnSpc>
              </a:pPr>
              <a:r>
                <a:rPr lang="en-US" sz="2049">
                  <a:solidFill>
                    <a:srgbClr val="796572"/>
                  </a:solidFill>
                  <a:latin typeface="DM Sans Bold"/>
                </a:rPr>
                <a:t> - Analisar dados relacionados à educação e tempo de pena.</a:t>
              </a:r>
            </a:p>
            <a:p>
              <a:pPr>
                <a:lnSpc>
                  <a:spcPts val="2869"/>
                </a:lnSpc>
              </a:pPr>
              <a:r>
                <a:rPr lang="en-US" sz="2049">
                  <a:solidFill>
                    <a:srgbClr val="796572"/>
                  </a:solidFill>
                  <a:latin typeface="DM Sans Bold"/>
                </a:rPr>
                <a:t> - Coletar informações sobre o grau de instrução da população prisional feminina.</a:t>
              </a:r>
            </a:p>
            <a:p>
              <a:pPr>
                <a:lnSpc>
                  <a:spcPts val="2869"/>
                </a:lnSpc>
              </a:pPr>
              <a:r>
                <a:rPr lang="en-US" sz="2049">
                  <a:solidFill>
                    <a:srgbClr val="796572"/>
                  </a:solidFill>
                  <a:latin typeface="DM Sans Bold"/>
                </a:rPr>
                <a:t> - Determinar a quantidade de pessoas privadas de liberdade por tempo total de penas.</a:t>
              </a:r>
            </a:p>
            <a:p>
              <a:pPr algn="l" marL="0" indent="0" lvl="0">
                <a:lnSpc>
                  <a:spcPts val="2870"/>
                </a:lnSpc>
                <a:spcBef>
                  <a:spcPct val="0"/>
                </a:spcBef>
              </a:pPr>
            </a:p>
          </p:txBody>
        </p:sp>
        <p:sp>
          <p:nvSpPr>
            <p:cNvPr name="TextBox 22" id="22"/>
            <p:cNvSpPr txBox="true"/>
            <p:nvPr/>
          </p:nvSpPr>
          <p:spPr>
            <a:xfrm rot="0">
              <a:off x="0" y="-9525"/>
              <a:ext cx="9928800"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4</a:t>
              </a:r>
            </a:p>
          </p:txBody>
        </p:sp>
      </p:grpSp>
      <p:grpSp>
        <p:nvGrpSpPr>
          <p:cNvPr name="Group 23" id="23"/>
          <p:cNvGrpSpPr/>
          <p:nvPr/>
        </p:nvGrpSpPr>
        <p:grpSpPr>
          <a:xfrm rot="0">
            <a:off x="10690491" y="3440668"/>
            <a:ext cx="7799335" cy="3310414"/>
            <a:chOff x="0" y="0"/>
            <a:chExt cx="10399113" cy="4413885"/>
          </a:xfrm>
        </p:grpSpPr>
        <p:sp>
          <p:nvSpPr>
            <p:cNvPr name="TextBox 24" id="24"/>
            <p:cNvSpPr txBox="true"/>
            <p:nvPr/>
          </p:nvSpPr>
          <p:spPr>
            <a:xfrm rot="0">
              <a:off x="0" y="1021292"/>
              <a:ext cx="10399113" cy="3346873"/>
            </a:xfrm>
            <a:prstGeom prst="rect">
              <a:avLst/>
            </a:prstGeom>
          </p:spPr>
          <p:txBody>
            <a:bodyPr anchor="t" rtlCol="false" tIns="0" lIns="0" bIns="0" rIns="0">
              <a:spAutoFit/>
            </a:bodyPr>
            <a:lstStyle/>
            <a:p>
              <a:pPr>
                <a:lnSpc>
                  <a:spcPts val="2869"/>
                </a:lnSpc>
              </a:pPr>
              <a:r>
                <a:rPr lang="en-US" sz="2049">
                  <a:solidFill>
                    <a:srgbClr val="796572"/>
                  </a:solidFill>
                  <a:latin typeface="DM Sans Bold"/>
                </a:rPr>
                <a:t> - Avaliar a disponibilidade de serviços educacionais e de suporte emocional.</a:t>
              </a:r>
            </a:p>
            <a:p>
              <a:pPr>
                <a:lnSpc>
                  <a:spcPts val="2869"/>
                </a:lnSpc>
              </a:pPr>
              <a:r>
                <a:rPr lang="en-US" sz="2049">
                  <a:solidFill>
                    <a:srgbClr val="796572"/>
                  </a:solidFill>
                  <a:latin typeface="DM Sans Bold"/>
                </a:rPr>
                <a:t> - Identificar se há módulo de educação.</a:t>
              </a:r>
            </a:p>
            <a:p>
              <a:pPr>
                <a:lnSpc>
                  <a:spcPts val="2869"/>
                </a:lnSpc>
              </a:pPr>
              <a:r>
                <a:rPr lang="en-US" sz="2049">
                  <a:solidFill>
                    <a:srgbClr val="796572"/>
                  </a:solidFill>
                  <a:latin typeface="DM Sans Bold"/>
                </a:rPr>
                <a:t> - Verificar se há sala de atendimento psicológico.</a:t>
              </a:r>
            </a:p>
            <a:p>
              <a:pPr>
                <a:lnSpc>
                  <a:spcPts val="2869"/>
                </a:lnSpc>
              </a:pPr>
              <a:r>
                <a:rPr lang="en-US" sz="2049">
                  <a:solidFill>
                    <a:srgbClr val="796572"/>
                  </a:solidFill>
                  <a:latin typeface="DM Sans Bold"/>
                </a:rPr>
                <a:t> - Determinar a existência de local específico para visitas íntimas.</a:t>
              </a:r>
            </a:p>
            <a:p>
              <a:pPr algn="l" marL="0" indent="0" lvl="0">
                <a:lnSpc>
                  <a:spcPts val="2870"/>
                </a:lnSpc>
                <a:spcBef>
                  <a:spcPct val="0"/>
                </a:spcBef>
              </a:pPr>
            </a:p>
          </p:txBody>
        </p:sp>
        <p:sp>
          <p:nvSpPr>
            <p:cNvPr name="TextBox 25" id="25"/>
            <p:cNvSpPr txBox="true"/>
            <p:nvPr/>
          </p:nvSpPr>
          <p:spPr>
            <a:xfrm rot="0">
              <a:off x="0" y="-9525"/>
              <a:ext cx="10399113"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5</a:t>
              </a:r>
            </a:p>
          </p:txBody>
        </p:sp>
      </p:grpSp>
      <p:grpSp>
        <p:nvGrpSpPr>
          <p:cNvPr name="Group 26" id="26"/>
          <p:cNvGrpSpPr/>
          <p:nvPr/>
        </p:nvGrpSpPr>
        <p:grpSpPr>
          <a:xfrm rot="0">
            <a:off x="10527785" y="6798707"/>
            <a:ext cx="7638739" cy="3310414"/>
            <a:chOff x="0" y="0"/>
            <a:chExt cx="10184986" cy="4413885"/>
          </a:xfrm>
        </p:grpSpPr>
        <p:sp>
          <p:nvSpPr>
            <p:cNvPr name="TextBox 27" id="27"/>
            <p:cNvSpPr txBox="true"/>
            <p:nvPr/>
          </p:nvSpPr>
          <p:spPr>
            <a:xfrm rot="0">
              <a:off x="0" y="1021292"/>
              <a:ext cx="10184986" cy="3346873"/>
            </a:xfrm>
            <a:prstGeom prst="rect">
              <a:avLst/>
            </a:prstGeom>
          </p:spPr>
          <p:txBody>
            <a:bodyPr anchor="t" rtlCol="false" tIns="0" lIns="0" bIns="0" rIns="0">
              <a:spAutoFit/>
            </a:bodyPr>
            <a:lstStyle/>
            <a:p>
              <a:pPr>
                <a:lnSpc>
                  <a:spcPts val="2869"/>
                </a:lnSpc>
              </a:pPr>
              <a:r>
                <a:rPr lang="en-US" sz="2049">
                  <a:solidFill>
                    <a:srgbClr val="796572"/>
                  </a:solidFill>
                  <a:latin typeface="DM Sans Bold"/>
                </a:rPr>
                <a:t>  - Entender o suporte financeiro às famílias e a interação social através de visitas.</a:t>
              </a:r>
            </a:p>
            <a:p>
              <a:pPr>
                <a:lnSpc>
                  <a:spcPts val="2869"/>
                </a:lnSpc>
              </a:pPr>
              <a:r>
                <a:rPr lang="en-US" sz="2049">
                  <a:solidFill>
                    <a:srgbClr val="796572"/>
                  </a:solidFill>
                  <a:latin typeface="DM Sans Bold"/>
                </a:rPr>
                <a:t> - Determinar a quantidade de famílias que recebem auxílio-reclusão.</a:t>
              </a:r>
            </a:p>
            <a:p>
              <a:pPr>
                <a:lnSpc>
                  <a:spcPts val="2869"/>
                </a:lnSpc>
              </a:pPr>
              <a:r>
                <a:rPr lang="en-US" sz="2049">
                  <a:solidFill>
                    <a:srgbClr val="796572"/>
                  </a:solidFill>
                  <a:latin typeface="DM Sans Bold"/>
                </a:rPr>
                <a:t> - Coletar dados sobre a quantidade de visitas registradas no período de referência.</a:t>
              </a:r>
            </a:p>
            <a:p>
              <a:pPr algn="l" marL="0" indent="0" lvl="0">
                <a:lnSpc>
                  <a:spcPts val="2870"/>
                </a:lnSpc>
                <a:spcBef>
                  <a:spcPct val="0"/>
                </a:spcBef>
              </a:pPr>
            </a:p>
          </p:txBody>
        </p:sp>
        <p:sp>
          <p:nvSpPr>
            <p:cNvPr name="TextBox 28" id="28"/>
            <p:cNvSpPr txBox="true"/>
            <p:nvPr/>
          </p:nvSpPr>
          <p:spPr>
            <a:xfrm rot="0">
              <a:off x="0" y="-9525"/>
              <a:ext cx="10184986" cy="720725"/>
            </a:xfrm>
            <a:prstGeom prst="rect">
              <a:avLst/>
            </a:prstGeom>
          </p:spPr>
          <p:txBody>
            <a:bodyPr anchor="t" rtlCol="false" tIns="0" lIns="0" bIns="0" rIns="0">
              <a:spAutoFit/>
            </a:bodyPr>
            <a:lstStyle/>
            <a:p>
              <a:pPr>
                <a:lnSpc>
                  <a:spcPts val="4200"/>
                </a:lnSpc>
              </a:pPr>
              <a:r>
                <a:rPr lang="en-US" sz="3500">
                  <a:solidFill>
                    <a:srgbClr val="000000"/>
                  </a:solidFill>
                  <a:latin typeface="DM Sans Bold"/>
                </a:rPr>
                <a:t>6</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002847" y="356083"/>
            <a:ext cx="9170322" cy="2325172"/>
          </a:xfrm>
          <a:custGeom>
            <a:avLst/>
            <a:gdLst/>
            <a:ahLst/>
            <a:cxnLst/>
            <a:rect r="r" b="b" t="t" l="l"/>
            <a:pathLst>
              <a:path h="2325172" w="9170322">
                <a:moveTo>
                  <a:pt x="0" y="0"/>
                </a:moveTo>
                <a:lnTo>
                  <a:pt x="9170322" y="0"/>
                </a:lnTo>
                <a:lnTo>
                  <a:pt x="9170322" y="2325172"/>
                </a:lnTo>
                <a:lnTo>
                  <a:pt x="0" y="2325172"/>
                </a:lnTo>
                <a:lnTo>
                  <a:pt x="0" y="0"/>
                </a:lnTo>
                <a:close/>
              </a:path>
            </a:pathLst>
          </a:custGeom>
          <a:blipFill>
            <a:blip r:embed="rId2"/>
            <a:stretch>
              <a:fillRect l="0" t="-76404" r="-8246" b="-63736"/>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339029"/>
            <a:ext cx="3122969" cy="2342227"/>
          </a:xfrm>
          <a:prstGeom prst="rect">
            <a:avLst/>
          </a:prstGeom>
        </p:spPr>
      </p:pic>
      <p:grpSp>
        <p:nvGrpSpPr>
          <p:cNvPr name="Group 4" id="4"/>
          <p:cNvGrpSpPr/>
          <p:nvPr/>
        </p:nvGrpSpPr>
        <p:grpSpPr>
          <a:xfrm rot="0">
            <a:off x="462628" y="3195262"/>
            <a:ext cx="17362744" cy="6623526"/>
            <a:chOff x="0" y="0"/>
            <a:chExt cx="23150325" cy="8831368"/>
          </a:xfrm>
        </p:grpSpPr>
        <p:sp>
          <p:nvSpPr>
            <p:cNvPr name="TextBox 5" id="5"/>
            <p:cNvSpPr txBox="true"/>
            <p:nvPr/>
          </p:nvSpPr>
          <p:spPr>
            <a:xfrm rot="0">
              <a:off x="0" y="3175"/>
              <a:ext cx="23150325" cy="981075"/>
            </a:xfrm>
            <a:prstGeom prst="rect">
              <a:avLst/>
            </a:prstGeom>
          </p:spPr>
          <p:txBody>
            <a:bodyPr anchor="t" rtlCol="false" tIns="0" lIns="0" bIns="0" rIns="0">
              <a:spAutoFit/>
            </a:bodyPr>
            <a:lstStyle/>
            <a:p>
              <a:pPr>
                <a:lnSpc>
                  <a:spcPts val="5880"/>
                </a:lnSpc>
              </a:pPr>
              <a:r>
                <a:rPr lang="en-US" sz="4900" spc="-49">
                  <a:solidFill>
                    <a:srgbClr val="000000"/>
                  </a:solidFill>
                  <a:latin typeface="DM Sans"/>
                </a:rPr>
                <a:t>Bases de Dados do SISDEPEN</a:t>
              </a:r>
            </a:p>
          </p:txBody>
        </p:sp>
        <p:sp>
          <p:nvSpPr>
            <p:cNvPr name="TextBox 6" id="6"/>
            <p:cNvSpPr txBox="true"/>
            <p:nvPr/>
          </p:nvSpPr>
          <p:spPr>
            <a:xfrm rot="0">
              <a:off x="0" y="1656927"/>
              <a:ext cx="23150325" cy="7124912"/>
            </a:xfrm>
            <a:prstGeom prst="rect">
              <a:avLst/>
            </a:prstGeom>
          </p:spPr>
          <p:txBody>
            <a:bodyPr anchor="t" rtlCol="false" tIns="0" lIns="0" bIns="0" rIns="0">
              <a:spAutoFit/>
            </a:bodyPr>
            <a:lstStyle/>
            <a:p>
              <a:pPr>
                <a:lnSpc>
                  <a:spcPts val="3535"/>
                </a:lnSpc>
              </a:pPr>
              <a:r>
                <a:rPr lang="en-US" sz="2525">
                  <a:solidFill>
                    <a:srgbClr val="796572"/>
                  </a:solidFill>
                  <a:latin typeface="DM Sans Bold"/>
                </a:rPr>
                <a:t>O banco de dados do SISDEPEN contém informações de todas as unidades prisionais brasileiras, incluindo dados de infraestrutura, seções internas, recursos humanos, capacidade, gestão, assistências, população prisional, perfil das pessoas presas, entre outros.</a:t>
              </a:r>
            </a:p>
            <a:p>
              <a:pPr>
                <a:lnSpc>
                  <a:spcPts val="3535"/>
                </a:lnSpc>
              </a:pPr>
            </a:p>
            <a:p>
              <a:pPr>
                <a:lnSpc>
                  <a:spcPts val="3535"/>
                </a:lnSpc>
              </a:pPr>
              <a:r>
                <a:rPr lang="en-US" sz="2525">
                  <a:solidFill>
                    <a:srgbClr val="000000"/>
                  </a:solidFill>
                  <a:latin typeface="DM Sans Bold"/>
                </a:rPr>
                <a:t>Objetivo: </a:t>
              </a:r>
              <a:r>
                <a:rPr lang="en-US" sz="2525">
                  <a:solidFill>
                    <a:srgbClr val="796572"/>
                  </a:solidFill>
                  <a:latin typeface="DM Sans Bold"/>
                </a:rPr>
                <a:t>Diagnóstico da realidade prisional brasileira</a:t>
              </a:r>
            </a:p>
            <a:p>
              <a:pPr>
                <a:lnSpc>
                  <a:spcPts val="3535"/>
                </a:lnSpc>
              </a:pPr>
            </a:p>
            <a:p>
              <a:pPr>
                <a:lnSpc>
                  <a:spcPts val="3535"/>
                </a:lnSpc>
              </a:pPr>
              <a:r>
                <a:rPr lang="en-US" sz="2525">
                  <a:solidFill>
                    <a:srgbClr val="000000"/>
                  </a:solidFill>
                  <a:latin typeface="DM Sans Bold"/>
                </a:rPr>
                <a:t>Metodologia: </a:t>
              </a:r>
              <a:r>
                <a:rPr lang="en-US" sz="2525">
                  <a:solidFill>
                    <a:srgbClr val="796572"/>
                  </a:solidFill>
                  <a:latin typeface="DM Sans Bold"/>
                </a:rPr>
                <a:t>A coleta de informações é conduzida através de formulário online preenchido pelos responsáveis de cada unidade prisional, de acordo com as orientações da Senappen. Os dados são validados e/ou retificados pelos gestores estaduais, após análise de consistência das informações pela Senappen.</a:t>
              </a:r>
            </a:p>
            <a:p>
              <a:pPr>
                <a:lnSpc>
                  <a:spcPts val="3535"/>
                </a:lnSpc>
              </a:pPr>
            </a:p>
            <a:p>
              <a:pPr>
                <a:lnSpc>
                  <a:spcPts val="3535"/>
                </a:lnSpc>
              </a:pPr>
              <a:r>
                <a:rPr lang="en-US" sz="2525">
                  <a:solidFill>
                    <a:srgbClr val="000000"/>
                  </a:solidFill>
                  <a:latin typeface="DM Sans Bold"/>
                </a:rPr>
                <a:t>Tipo de dados:</a:t>
              </a:r>
              <a:r>
                <a:rPr lang="en-US" sz="2525">
                  <a:solidFill>
                    <a:srgbClr val="796572"/>
                  </a:solidFill>
                  <a:latin typeface="DM Sans Bold"/>
                </a:rPr>
                <a:t> Censo das unidades prisionais e dados agregados da população prisional.</a:t>
              </a:r>
            </a:p>
            <a:p>
              <a:pPr>
                <a:lnSpc>
                  <a:spcPts val="3534"/>
                </a:lnSpc>
                <a:spcBef>
                  <a:spcPct val="0"/>
                </a:spcBef>
              </a:pPr>
            </a:p>
          </p:txBody>
        </p:sp>
      </p:grpSp>
      <p:pic>
        <p:nvPicPr>
          <p:cNvPr name="Picture 7" id="7">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3"/>
          <a:srcRect l="0" t="0" r="0" b="0"/>
          <a:stretch>
            <a:fillRect/>
          </a:stretch>
        </p:blipFill>
        <p:spPr>
          <a:xfrm flipH="false" flipV="false" rot="0">
            <a:off x="14702403" y="339029"/>
            <a:ext cx="3122969" cy="2342227"/>
          </a:xfrm>
          <a:prstGeom prst="rect">
            <a:avLst/>
          </a:prstGeom>
        </p:spPr>
      </p:pic>
    </p:spTree>
  </p:cSld>
  <p:clrMapOvr>
    <a:masterClrMapping/>
  </p:clrMapOvr>
  <p:timing>
    <p:tnLst>
      <p:par>
        <p:cTn dur="indefinite" restart="never" nodeType="tmRoot">
          <p:childTnLst>
            <p:video>
              <p:cMediaNode vol="0">
                <p:cTn fill="hold" display="false">
                  <p:stCondLst>
                    <p:cond delay="indefinite"/>
                  </p:stCondLst>
                </p:cTn>
                <p:tgtEl>
                  <p:spTgt spid="3"/>
                </p:tgtEl>
              </p:cMediaNode>
            </p:video>
            <p:video>
              <p:cMediaNode vol="0">
                <p:cTn fill="hold" display="false">
                  <p:stCondLst>
                    <p:cond delay="indefinite"/>
                  </p:stCondLst>
                </p:cTn>
                <p:tgtEl>
                  <p:spTgt spid="7"/>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9144000" y="0"/>
            <a:ext cx="9144000" cy="10287000"/>
          </a:xfrm>
          <a:custGeom>
            <a:avLst/>
            <a:gdLst/>
            <a:ahLst/>
            <a:cxnLst/>
            <a:rect r="r" b="b" t="t" l="l"/>
            <a:pathLst>
              <a:path h="10287000" w="9144000">
                <a:moveTo>
                  <a:pt x="9144000" y="10287000"/>
                </a:moveTo>
                <a:lnTo>
                  <a:pt x="0" y="10287000"/>
                </a:lnTo>
                <a:lnTo>
                  <a:pt x="0" y="0"/>
                </a:lnTo>
                <a:lnTo>
                  <a:pt x="9144000" y="0"/>
                </a:lnTo>
                <a:lnTo>
                  <a:pt x="9144000" y="10287000"/>
                </a:lnTo>
                <a:close/>
              </a:path>
            </a:pathLst>
          </a:custGeom>
          <a:blipFill>
            <a:blip r:embed="rId2"/>
            <a:stretch>
              <a:fillRect l="-7825" t="-34116" r="-1255" b="-3660"/>
            </a:stretch>
          </a:blipFill>
        </p:spPr>
      </p:sp>
      <p:sp>
        <p:nvSpPr>
          <p:cNvPr name="AutoShape 3" id="3"/>
          <p:cNvSpPr/>
          <p:nvPr/>
        </p:nvSpPr>
        <p:spPr>
          <a:xfrm rot="0">
            <a:off x="10565979" y="4713488"/>
            <a:ext cx="6280517" cy="0"/>
          </a:xfrm>
          <a:prstGeom prst="line">
            <a:avLst/>
          </a:prstGeom>
          <a:ln cap="rnd" w="9525">
            <a:solidFill>
              <a:srgbClr val="FFFFFF"/>
            </a:solidFill>
            <a:prstDash val="solid"/>
            <a:headEnd type="none" len="sm" w="sm"/>
            <a:tailEnd type="none" len="sm" w="sm"/>
          </a:ln>
        </p:spPr>
      </p:sp>
      <p:sp>
        <p:nvSpPr>
          <p:cNvPr name="AutoShape 4" id="4"/>
          <p:cNvSpPr/>
          <p:nvPr/>
        </p:nvSpPr>
        <p:spPr>
          <a:xfrm rot="0">
            <a:off x="1346536" y="4713488"/>
            <a:ext cx="6280517" cy="0"/>
          </a:xfrm>
          <a:prstGeom prst="line">
            <a:avLst/>
          </a:prstGeom>
          <a:ln cap="rnd" w="9525">
            <a:solidFill>
              <a:srgbClr val="000000"/>
            </a:solidFill>
            <a:prstDash val="solid"/>
            <a:headEnd type="none" len="sm" w="sm"/>
            <a:tailEnd type="none" len="sm" w="sm"/>
          </a:ln>
        </p:spPr>
      </p:sp>
      <p:grpSp>
        <p:nvGrpSpPr>
          <p:cNvPr name="Group 5" id="5"/>
          <p:cNvGrpSpPr>
            <a:grpSpLocks noChangeAspect="true"/>
          </p:cNvGrpSpPr>
          <p:nvPr/>
        </p:nvGrpSpPr>
        <p:grpSpPr>
          <a:xfrm rot="0">
            <a:off x="-463017" y="2840259"/>
            <a:ext cx="9955970" cy="5710624"/>
            <a:chOff x="0" y="0"/>
            <a:chExt cx="7981950" cy="4578350"/>
          </a:xfrm>
        </p:grpSpPr>
        <p:sp>
          <p:nvSpPr>
            <p:cNvPr name="Freeform 6" id="6"/>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7" id="7"/>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8" id="8"/>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9" id="9"/>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0" id="10"/>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12459" t="-4389" r="-18611" b="-13415"/>
              </a:stretch>
            </a:blipFill>
          </p:spPr>
        </p:sp>
      </p:grpSp>
      <p:grpSp>
        <p:nvGrpSpPr>
          <p:cNvPr name="Group 11" id="11"/>
          <p:cNvGrpSpPr>
            <a:grpSpLocks noChangeAspect="true"/>
          </p:cNvGrpSpPr>
          <p:nvPr/>
        </p:nvGrpSpPr>
        <p:grpSpPr>
          <a:xfrm rot="0">
            <a:off x="11915072" y="457329"/>
            <a:ext cx="4931423" cy="3153956"/>
            <a:chOff x="0" y="0"/>
            <a:chExt cx="4185920" cy="2677160"/>
          </a:xfrm>
        </p:grpSpPr>
        <p:sp>
          <p:nvSpPr>
            <p:cNvPr name="Freeform 12" id="12"/>
            <p:cNvSpPr/>
            <p:nvPr/>
          </p:nvSpPr>
          <p:spPr>
            <a:xfrm flipH="false" flipV="false" rot="0">
              <a:off x="6350" y="6350"/>
              <a:ext cx="4173220" cy="2664460"/>
            </a:xfrm>
            <a:custGeom>
              <a:avLst/>
              <a:gdLst/>
              <a:ahLst/>
              <a:cxnLst/>
              <a:rect r="r" b="b" t="t" l="l"/>
              <a:pathLst>
                <a:path h="2664460" w="4173220">
                  <a:moveTo>
                    <a:pt x="3385820" y="2338070"/>
                  </a:moveTo>
                  <a:lnTo>
                    <a:pt x="4173220" y="2338070"/>
                  </a:lnTo>
                  <a:lnTo>
                    <a:pt x="4173220" y="0"/>
                  </a:lnTo>
                  <a:lnTo>
                    <a:pt x="0" y="0"/>
                  </a:lnTo>
                  <a:lnTo>
                    <a:pt x="0" y="2338070"/>
                  </a:lnTo>
                  <a:lnTo>
                    <a:pt x="2334260" y="2338070"/>
                  </a:lnTo>
                  <a:lnTo>
                    <a:pt x="2086610" y="2664460"/>
                  </a:lnTo>
                  <a:lnTo>
                    <a:pt x="3385820" y="2338070"/>
                  </a:lnTo>
                  <a:close/>
                </a:path>
              </a:pathLst>
            </a:custGeom>
            <a:blipFill>
              <a:blip r:embed="rId4"/>
              <a:stretch>
                <a:fillRect l="-16385" t="-13392" r="-12320" b="0"/>
              </a:stretch>
            </a:blipFill>
          </p:spPr>
        </p:sp>
        <p:sp>
          <p:nvSpPr>
            <p:cNvPr name="Freeform 13" id="13"/>
            <p:cNvSpPr/>
            <p:nvPr/>
          </p:nvSpPr>
          <p:spPr>
            <a:xfrm flipH="false" flipV="false" rot="0">
              <a:off x="0" y="0"/>
              <a:ext cx="4185920" cy="2677160"/>
            </a:xfrm>
            <a:custGeom>
              <a:avLst/>
              <a:gdLst/>
              <a:ahLst/>
              <a:cxnLst/>
              <a:rect r="r" b="b" t="t" l="l"/>
              <a:pathLst>
                <a:path h="2677160" w="4185920">
                  <a:moveTo>
                    <a:pt x="2092960" y="2677160"/>
                  </a:moveTo>
                  <a:cubicBezTo>
                    <a:pt x="2090420" y="2677160"/>
                    <a:pt x="2089150" y="2675890"/>
                    <a:pt x="2087880" y="2674620"/>
                  </a:cubicBezTo>
                  <a:cubicBezTo>
                    <a:pt x="2086610" y="2672080"/>
                    <a:pt x="2086610" y="2669540"/>
                    <a:pt x="2087880" y="2667000"/>
                  </a:cubicBezTo>
                  <a:lnTo>
                    <a:pt x="2327910" y="2350770"/>
                  </a:lnTo>
                  <a:lnTo>
                    <a:pt x="6350" y="2350770"/>
                  </a:lnTo>
                  <a:cubicBezTo>
                    <a:pt x="2540" y="2350770"/>
                    <a:pt x="0" y="2348230"/>
                    <a:pt x="0" y="2344420"/>
                  </a:cubicBezTo>
                  <a:lnTo>
                    <a:pt x="0" y="6350"/>
                  </a:lnTo>
                  <a:cubicBezTo>
                    <a:pt x="0" y="2540"/>
                    <a:pt x="2540" y="0"/>
                    <a:pt x="6350" y="0"/>
                  </a:cubicBezTo>
                  <a:lnTo>
                    <a:pt x="4179570" y="0"/>
                  </a:lnTo>
                  <a:cubicBezTo>
                    <a:pt x="4183380" y="0"/>
                    <a:pt x="4185920" y="2540"/>
                    <a:pt x="4185920" y="6350"/>
                  </a:cubicBezTo>
                  <a:lnTo>
                    <a:pt x="4185920" y="2344420"/>
                  </a:lnTo>
                  <a:cubicBezTo>
                    <a:pt x="4185920" y="2348230"/>
                    <a:pt x="4183380" y="2350770"/>
                    <a:pt x="4179570" y="2350770"/>
                  </a:cubicBezTo>
                  <a:lnTo>
                    <a:pt x="3392170" y="2350770"/>
                  </a:lnTo>
                  <a:lnTo>
                    <a:pt x="2094230" y="2677160"/>
                  </a:lnTo>
                  <a:cubicBezTo>
                    <a:pt x="2094230" y="2677160"/>
                    <a:pt x="2094230" y="2677160"/>
                    <a:pt x="2092960" y="2677160"/>
                  </a:cubicBezTo>
                  <a:close/>
                  <a:moveTo>
                    <a:pt x="12700" y="2338070"/>
                  </a:moveTo>
                  <a:lnTo>
                    <a:pt x="2340610" y="2338070"/>
                  </a:lnTo>
                  <a:cubicBezTo>
                    <a:pt x="2343150" y="2338070"/>
                    <a:pt x="2345690" y="2339340"/>
                    <a:pt x="2345690" y="2341880"/>
                  </a:cubicBezTo>
                  <a:cubicBezTo>
                    <a:pt x="2346960" y="2344420"/>
                    <a:pt x="2346960" y="2346960"/>
                    <a:pt x="2345690" y="2348230"/>
                  </a:cubicBezTo>
                  <a:lnTo>
                    <a:pt x="2108200" y="2660650"/>
                  </a:lnTo>
                  <a:lnTo>
                    <a:pt x="3389630" y="2339340"/>
                  </a:lnTo>
                  <a:lnTo>
                    <a:pt x="3390900" y="2339340"/>
                  </a:lnTo>
                  <a:lnTo>
                    <a:pt x="4173220" y="2339340"/>
                  </a:lnTo>
                  <a:lnTo>
                    <a:pt x="4173220" y="12700"/>
                  </a:lnTo>
                  <a:lnTo>
                    <a:pt x="12700" y="12700"/>
                  </a:lnTo>
                  <a:lnTo>
                    <a:pt x="12700" y="2338070"/>
                  </a:lnTo>
                  <a:close/>
                </a:path>
              </a:pathLst>
            </a:custGeom>
            <a:solidFill>
              <a:srgbClr val="484FA2"/>
            </a:solidFill>
          </p:spPr>
        </p:sp>
      </p:grpSp>
      <p:grpSp>
        <p:nvGrpSpPr>
          <p:cNvPr name="Group 14" id="14"/>
          <p:cNvGrpSpPr>
            <a:grpSpLocks noChangeAspect="true"/>
          </p:cNvGrpSpPr>
          <p:nvPr/>
        </p:nvGrpSpPr>
        <p:grpSpPr>
          <a:xfrm rot="0">
            <a:off x="12902848" y="7063269"/>
            <a:ext cx="4651970" cy="2975228"/>
            <a:chOff x="0" y="0"/>
            <a:chExt cx="4185920" cy="2677160"/>
          </a:xfrm>
        </p:grpSpPr>
        <p:sp>
          <p:nvSpPr>
            <p:cNvPr name="Freeform 15" id="15"/>
            <p:cNvSpPr/>
            <p:nvPr/>
          </p:nvSpPr>
          <p:spPr>
            <a:xfrm flipH="false" flipV="false" rot="0">
              <a:off x="6350" y="6350"/>
              <a:ext cx="4173220" cy="2664460"/>
            </a:xfrm>
            <a:custGeom>
              <a:avLst/>
              <a:gdLst/>
              <a:ahLst/>
              <a:cxnLst/>
              <a:rect r="r" b="b" t="t" l="l"/>
              <a:pathLst>
                <a:path h="2664460" w="4173220">
                  <a:moveTo>
                    <a:pt x="3385820" y="2338070"/>
                  </a:moveTo>
                  <a:lnTo>
                    <a:pt x="4173220" y="2338070"/>
                  </a:lnTo>
                  <a:lnTo>
                    <a:pt x="4173220" y="0"/>
                  </a:lnTo>
                  <a:lnTo>
                    <a:pt x="0" y="0"/>
                  </a:lnTo>
                  <a:lnTo>
                    <a:pt x="0" y="2338070"/>
                  </a:lnTo>
                  <a:lnTo>
                    <a:pt x="2334260" y="2338070"/>
                  </a:lnTo>
                  <a:lnTo>
                    <a:pt x="2086610" y="2664460"/>
                  </a:lnTo>
                  <a:lnTo>
                    <a:pt x="3385820" y="2338070"/>
                  </a:lnTo>
                  <a:close/>
                </a:path>
              </a:pathLst>
            </a:custGeom>
            <a:blipFill>
              <a:blip r:embed="rId5"/>
              <a:stretch>
                <a:fillRect l="-14904" t="-11653" r="-14163" b="-2057"/>
              </a:stretch>
            </a:blipFill>
          </p:spPr>
        </p:sp>
        <p:sp>
          <p:nvSpPr>
            <p:cNvPr name="Freeform 16" id="16"/>
            <p:cNvSpPr/>
            <p:nvPr/>
          </p:nvSpPr>
          <p:spPr>
            <a:xfrm flipH="false" flipV="false" rot="0">
              <a:off x="0" y="0"/>
              <a:ext cx="4185920" cy="2677160"/>
            </a:xfrm>
            <a:custGeom>
              <a:avLst/>
              <a:gdLst/>
              <a:ahLst/>
              <a:cxnLst/>
              <a:rect r="r" b="b" t="t" l="l"/>
              <a:pathLst>
                <a:path h="2677160" w="4185920">
                  <a:moveTo>
                    <a:pt x="2092960" y="2677160"/>
                  </a:moveTo>
                  <a:cubicBezTo>
                    <a:pt x="2090420" y="2677160"/>
                    <a:pt x="2089150" y="2675890"/>
                    <a:pt x="2087880" y="2674620"/>
                  </a:cubicBezTo>
                  <a:cubicBezTo>
                    <a:pt x="2086610" y="2672080"/>
                    <a:pt x="2086610" y="2669540"/>
                    <a:pt x="2087880" y="2667000"/>
                  </a:cubicBezTo>
                  <a:lnTo>
                    <a:pt x="2327910" y="2350770"/>
                  </a:lnTo>
                  <a:lnTo>
                    <a:pt x="6350" y="2350770"/>
                  </a:lnTo>
                  <a:cubicBezTo>
                    <a:pt x="2540" y="2350770"/>
                    <a:pt x="0" y="2348230"/>
                    <a:pt x="0" y="2344420"/>
                  </a:cubicBezTo>
                  <a:lnTo>
                    <a:pt x="0" y="6350"/>
                  </a:lnTo>
                  <a:cubicBezTo>
                    <a:pt x="0" y="2540"/>
                    <a:pt x="2540" y="0"/>
                    <a:pt x="6350" y="0"/>
                  </a:cubicBezTo>
                  <a:lnTo>
                    <a:pt x="4179570" y="0"/>
                  </a:lnTo>
                  <a:cubicBezTo>
                    <a:pt x="4183380" y="0"/>
                    <a:pt x="4185920" y="2540"/>
                    <a:pt x="4185920" y="6350"/>
                  </a:cubicBezTo>
                  <a:lnTo>
                    <a:pt x="4185920" y="2344420"/>
                  </a:lnTo>
                  <a:cubicBezTo>
                    <a:pt x="4185920" y="2348230"/>
                    <a:pt x="4183380" y="2350770"/>
                    <a:pt x="4179570" y="2350770"/>
                  </a:cubicBezTo>
                  <a:lnTo>
                    <a:pt x="3392170" y="2350770"/>
                  </a:lnTo>
                  <a:lnTo>
                    <a:pt x="2094230" y="2677160"/>
                  </a:lnTo>
                  <a:cubicBezTo>
                    <a:pt x="2094230" y="2677160"/>
                    <a:pt x="2094230" y="2677160"/>
                    <a:pt x="2092960" y="2677160"/>
                  </a:cubicBezTo>
                  <a:close/>
                  <a:moveTo>
                    <a:pt x="12700" y="2338070"/>
                  </a:moveTo>
                  <a:lnTo>
                    <a:pt x="2340610" y="2338070"/>
                  </a:lnTo>
                  <a:cubicBezTo>
                    <a:pt x="2343150" y="2338070"/>
                    <a:pt x="2345690" y="2339340"/>
                    <a:pt x="2345690" y="2341880"/>
                  </a:cubicBezTo>
                  <a:cubicBezTo>
                    <a:pt x="2346960" y="2344420"/>
                    <a:pt x="2346960" y="2346960"/>
                    <a:pt x="2345690" y="2348230"/>
                  </a:cubicBezTo>
                  <a:lnTo>
                    <a:pt x="2108200" y="2660650"/>
                  </a:lnTo>
                  <a:lnTo>
                    <a:pt x="3389630" y="2339340"/>
                  </a:lnTo>
                  <a:lnTo>
                    <a:pt x="3390900" y="2339340"/>
                  </a:lnTo>
                  <a:lnTo>
                    <a:pt x="4173220" y="2339340"/>
                  </a:lnTo>
                  <a:lnTo>
                    <a:pt x="4173220" y="12700"/>
                  </a:lnTo>
                  <a:lnTo>
                    <a:pt x="12700" y="12700"/>
                  </a:lnTo>
                  <a:lnTo>
                    <a:pt x="12700" y="2338070"/>
                  </a:lnTo>
                  <a:close/>
                </a:path>
              </a:pathLst>
            </a:custGeom>
            <a:solidFill>
              <a:srgbClr val="484FA2"/>
            </a:solidFill>
          </p:spPr>
        </p:sp>
      </p:grpSp>
      <p:grpSp>
        <p:nvGrpSpPr>
          <p:cNvPr name="Group 17" id="17"/>
          <p:cNvGrpSpPr>
            <a:grpSpLocks noChangeAspect="true"/>
          </p:cNvGrpSpPr>
          <p:nvPr/>
        </p:nvGrpSpPr>
        <p:grpSpPr>
          <a:xfrm rot="0">
            <a:off x="9492953" y="4092807"/>
            <a:ext cx="4725912" cy="3026820"/>
            <a:chOff x="0" y="0"/>
            <a:chExt cx="4185920" cy="2680970"/>
          </a:xfrm>
        </p:grpSpPr>
        <p:sp>
          <p:nvSpPr>
            <p:cNvPr name="Freeform 18" id="18"/>
            <p:cNvSpPr/>
            <p:nvPr/>
          </p:nvSpPr>
          <p:spPr>
            <a:xfrm flipH="false" flipV="false" rot="0">
              <a:off x="0" y="0"/>
              <a:ext cx="4187190" cy="2680970"/>
            </a:xfrm>
            <a:custGeom>
              <a:avLst/>
              <a:gdLst/>
              <a:ahLst/>
              <a:cxnLst/>
              <a:rect r="r" b="b" t="t" l="l"/>
              <a:pathLst>
                <a:path h="2680970" w="4187190">
                  <a:moveTo>
                    <a:pt x="2076450" y="2680970"/>
                  </a:moveTo>
                  <a:lnTo>
                    <a:pt x="2327910" y="2350770"/>
                  </a:lnTo>
                  <a:lnTo>
                    <a:pt x="133350" y="2350770"/>
                  </a:lnTo>
                  <a:cubicBezTo>
                    <a:pt x="59690" y="2350770"/>
                    <a:pt x="0" y="2291080"/>
                    <a:pt x="0" y="2217420"/>
                  </a:cubicBezTo>
                  <a:lnTo>
                    <a:pt x="0" y="133350"/>
                  </a:lnTo>
                  <a:cubicBezTo>
                    <a:pt x="0" y="59690"/>
                    <a:pt x="59690" y="0"/>
                    <a:pt x="133350" y="0"/>
                  </a:cubicBezTo>
                  <a:lnTo>
                    <a:pt x="4053840" y="0"/>
                  </a:lnTo>
                  <a:cubicBezTo>
                    <a:pt x="4127500" y="0"/>
                    <a:pt x="4187190" y="59690"/>
                    <a:pt x="4187190" y="133350"/>
                  </a:cubicBezTo>
                  <a:lnTo>
                    <a:pt x="4187190" y="2217420"/>
                  </a:lnTo>
                  <a:cubicBezTo>
                    <a:pt x="4187190" y="2291080"/>
                    <a:pt x="4127500" y="2350770"/>
                    <a:pt x="4053840" y="2350770"/>
                  </a:cubicBezTo>
                  <a:lnTo>
                    <a:pt x="3393440" y="2350770"/>
                  </a:lnTo>
                  <a:lnTo>
                    <a:pt x="2076450" y="2680970"/>
                  </a:lnTo>
                  <a:close/>
                </a:path>
              </a:pathLst>
            </a:custGeom>
            <a:blipFill>
              <a:blip r:embed="rId5"/>
              <a:stretch>
                <a:fillRect l="-16770" t="-12664" r="-12744" b="-1117"/>
              </a:stretch>
            </a:blipFill>
          </p:spPr>
        </p:sp>
        <p:sp>
          <p:nvSpPr>
            <p:cNvPr name="Freeform 19" id="19"/>
            <p:cNvSpPr/>
            <p:nvPr/>
          </p:nvSpPr>
          <p:spPr>
            <a:xfrm flipH="false" flipV="false" rot="0">
              <a:off x="0" y="0"/>
              <a:ext cx="4187190" cy="2680970"/>
            </a:xfrm>
            <a:custGeom>
              <a:avLst/>
              <a:gdLst/>
              <a:ahLst/>
              <a:cxnLst/>
              <a:rect r="r" b="b" t="t" l="l"/>
              <a:pathLst>
                <a:path h="2680970" w="4187190">
                  <a:moveTo>
                    <a:pt x="2076450" y="2680970"/>
                  </a:moveTo>
                  <a:lnTo>
                    <a:pt x="2327910" y="2350770"/>
                  </a:lnTo>
                  <a:lnTo>
                    <a:pt x="133350" y="2350770"/>
                  </a:lnTo>
                  <a:cubicBezTo>
                    <a:pt x="59690" y="2350770"/>
                    <a:pt x="0" y="2291080"/>
                    <a:pt x="0" y="2217420"/>
                  </a:cubicBezTo>
                  <a:lnTo>
                    <a:pt x="0" y="133350"/>
                  </a:lnTo>
                  <a:cubicBezTo>
                    <a:pt x="0" y="59690"/>
                    <a:pt x="59690" y="0"/>
                    <a:pt x="133350" y="0"/>
                  </a:cubicBezTo>
                  <a:lnTo>
                    <a:pt x="4053840" y="0"/>
                  </a:lnTo>
                  <a:cubicBezTo>
                    <a:pt x="4127500" y="0"/>
                    <a:pt x="4187190" y="59690"/>
                    <a:pt x="4187190" y="133350"/>
                  </a:cubicBezTo>
                  <a:lnTo>
                    <a:pt x="4187190" y="2217420"/>
                  </a:lnTo>
                  <a:cubicBezTo>
                    <a:pt x="4187190" y="2291080"/>
                    <a:pt x="4127500" y="2350770"/>
                    <a:pt x="4053840" y="2350770"/>
                  </a:cubicBezTo>
                  <a:lnTo>
                    <a:pt x="3393440" y="2350770"/>
                  </a:lnTo>
                  <a:lnTo>
                    <a:pt x="2076450" y="2680970"/>
                  </a:lnTo>
                  <a:close/>
                  <a:moveTo>
                    <a:pt x="133350" y="12700"/>
                  </a:moveTo>
                  <a:cubicBezTo>
                    <a:pt x="67310" y="12700"/>
                    <a:pt x="12700" y="67310"/>
                    <a:pt x="12700" y="133350"/>
                  </a:cubicBezTo>
                  <a:lnTo>
                    <a:pt x="12700" y="2217420"/>
                  </a:lnTo>
                  <a:cubicBezTo>
                    <a:pt x="12700" y="2283460"/>
                    <a:pt x="67310" y="2338070"/>
                    <a:pt x="133350" y="2338070"/>
                  </a:cubicBezTo>
                  <a:lnTo>
                    <a:pt x="2353310" y="2338070"/>
                  </a:lnTo>
                  <a:lnTo>
                    <a:pt x="2109470" y="2660650"/>
                  </a:lnTo>
                  <a:lnTo>
                    <a:pt x="3392170" y="2338070"/>
                  </a:lnTo>
                  <a:lnTo>
                    <a:pt x="4055110" y="2338070"/>
                  </a:lnTo>
                  <a:cubicBezTo>
                    <a:pt x="4121150" y="2338070"/>
                    <a:pt x="4175760" y="2283460"/>
                    <a:pt x="4175760" y="2217420"/>
                  </a:cubicBezTo>
                  <a:lnTo>
                    <a:pt x="4175760" y="133350"/>
                  </a:lnTo>
                  <a:cubicBezTo>
                    <a:pt x="4175760" y="67310"/>
                    <a:pt x="4121150" y="12700"/>
                    <a:pt x="4055110" y="12700"/>
                  </a:cubicBezTo>
                  <a:lnTo>
                    <a:pt x="133350" y="12700"/>
                  </a:lnTo>
                  <a:close/>
                </a:path>
              </a:pathLst>
            </a:custGeom>
            <a:solidFill>
              <a:srgbClr val="D83731"/>
            </a:solidFill>
          </p:spPr>
        </p:sp>
      </p:grpSp>
      <p:sp>
        <p:nvSpPr>
          <p:cNvPr name="Freeform 20" id="20"/>
          <p:cNvSpPr/>
          <p:nvPr/>
        </p:nvSpPr>
        <p:spPr>
          <a:xfrm flipH="false" flipV="false" rot="0">
            <a:off x="1834010" y="810407"/>
            <a:ext cx="5361916" cy="1706158"/>
          </a:xfrm>
          <a:custGeom>
            <a:avLst/>
            <a:gdLst/>
            <a:ahLst/>
            <a:cxnLst/>
            <a:rect r="r" b="b" t="t" l="l"/>
            <a:pathLst>
              <a:path h="1706158" w="5361916">
                <a:moveTo>
                  <a:pt x="0" y="0"/>
                </a:moveTo>
                <a:lnTo>
                  <a:pt x="5361916" y="0"/>
                </a:lnTo>
                <a:lnTo>
                  <a:pt x="5361916" y="1706157"/>
                </a:lnTo>
                <a:lnTo>
                  <a:pt x="0" y="1706157"/>
                </a:lnTo>
                <a:lnTo>
                  <a:pt x="0" y="0"/>
                </a:lnTo>
                <a:close/>
              </a:path>
            </a:pathLst>
          </a:custGeom>
          <a:blipFill>
            <a:blip r:embed="rId6"/>
            <a:stretch>
              <a:fillRect l="-41696" t="-80355" r="-40124" b="-141060"/>
            </a:stretch>
          </a:blipFill>
        </p:spPr>
      </p:sp>
      <p:pic>
        <p:nvPicPr>
          <p:cNvPr name="Picture 21" id="21"/>
          <p:cNvPicPr>
            <a:picLocks noChangeAspect="true"/>
          </p:cNvPicPr>
          <p:nvPr/>
        </p:nvPicPr>
        <p:blipFill>
          <a:blip r:embed="rId7"/>
          <a:srcRect l="0" t="0" r="0" b="0"/>
          <a:stretch>
            <a:fillRect/>
          </a:stretch>
        </p:blipFill>
        <p:spPr>
          <a:xfrm flipH="false" flipV="false" rot="63051">
            <a:off x="7824253" y="98533"/>
            <a:ext cx="2717039" cy="2717039"/>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4621" y="409937"/>
            <a:ext cx="8106995" cy="4481399"/>
          </a:xfrm>
          <a:custGeom>
            <a:avLst/>
            <a:gdLst/>
            <a:ahLst/>
            <a:cxnLst/>
            <a:rect r="r" b="b" t="t" l="l"/>
            <a:pathLst>
              <a:path h="4481399" w="8106995">
                <a:moveTo>
                  <a:pt x="0" y="0"/>
                </a:moveTo>
                <a:lnTo>
                  <a:pt x="8106995" y="0"/>
                </a:lnTo>
                <a:lnTo>
                  <a:pt x="8106995" y="4481400"/>
                </a:lnTo>
                <a:lnTo>
                  <a:pt x="0" y="4481400"/>
                </a:lnTo>
                <a:lnTo>
                  <a:pt x="0" y="0"/>
                </a:lnTo>
                <a:close/>
              </a:path>
            </a:pathLst>
          </a:custGeom>
          <a:blipFill>
            <a:blip r:embed="rId2"/>
            <a:stretch>
              <a:fillRect l="-3187" t="-38516" r="-39072" b="-6244"/>
            </a:stretch>
          </a:blipFill>
          <a:ln w="133350" cap="rnd">
            <a:solidFill>
              <a:srgbClr val="000000"/>
            </a:solidFill>
            <a:prstDash val="solid"/>
            <a:round/>
          </a:ln>
        </p:spPr>
      </p:sp>
      <p:sp>
        <p:nvSpPr>
          <p:cNvPr name="Freeform 3" id="3"/>
          <p:cNvSpPr/>
          <p:nvPr/>
        </p:nvSpPr>
        <p:spPr>
          <a:xfrm flipH="false" flipV="false" rot="0">
            <a:off x="10689559" y="409937"/>
            <a:ext cx="7187877" cy="4843072"/>
          </a:xfrm>
          <a:custGeom>
            <a:avLst/>
            <a:gdLst/>
            <a:ahLst/>
            <a:cxnLst/>
            <a:rect r="r" b="b" t="t" l="l"/>
            <a:pathLst>
              <a:path h="4843072" w="7187877">
                <a:moveTo>
                  <a:pt x="0" y="0"/>
                </a:moveTo>
                <a:lnTo>
                  <a:pt x="7187877" y="0"/>
                </a:lnTo>
                <a:lnTo>
                  <a:pt x="7187877" y="4843072"/>
                </a:lnTo>
                <a:lnTo>
                  <a:pt x="0" y="4843072"/>
                </a:lnTo>
                <a:lnTo>
                  <a:pt x="0" y="0"/>
                </a:lnTo>
                <a:close/>
              </a:path>
            </a:pathLst>
          </a:custGeom>
          <a:blipFill>
            <a:blip r:embed="rId2"/>
            <a:stretch>
              <a:fillRect l="-4297" t="-36786" r="-69106" b="-7977"/>
            </a:stretch>
          </a:blipFill>
        </p:spPr>
      </p:sp>
      <p:sp>
        <p:nvSpPr>
          <p:cNvPr name="Freeform 4" id="4"/>
          <p:cNvSpPr/>
          <p:nvPr/>
        </p:nvSpPr>
        <p:spPr>
          <a:xfrm flipH="false" flipV="false" rot="0">
            <a:off x="9671866" y="5835835"/>
            <a:ext cx="8205570" cy="4094329"/>
          </a:xfrm>
          <a:custGeom>
            <a:avLst/>
            <a:gdLst/>
            <a:ahLst/>
            <a:cxnLst/>
            <a:rect r="r" b="b" t="t" l="l"/>
            <a:pathLst>
              <a:path h="4094329" w="8205570">
                <a:moveTo>
                  <a:pt x="0" y="0"/>
                </a:moveTo>
                <a:lnTo>
                  <a:pt x="8205570" y="0"/>
                </a:lnTo>
                <a:lnTo>
                  <a:pt x="8205570" y="4094330"/>
                </a:lnTo>
                <a:lnTo>
                  <a:pt x="0" y="4094330"/>
                </a:lnTo>
                <a:lnTo>
                  <a:pt x="0" y="0"/>
                </a:lnTo>
                <a:close/>
              </a:path>
            </a:pathLst>
          </a:custGeom>
          <a:blipFill>
            <a:blip r:embed="rId3"/>
            <a:stretch>
              <a:fillRect l="-5019" t="-59103" r="-58981" b="-25779"/>
            </a:stretch>
          </a:blipFill>
        </p:spPr>
      </p:sp>
      <p:sp>
        <p:nvSpPr>
          <p:cNvPr name="Freeform 5" id="5"/>
          <p:cNvSpPr/>
          <p:nvPr/>
        </p:nvSpPr>
        <p:spPr>
          <a:xfrm flipH="false" flipV="false" rot="0">
            <a:off x="294621" y="5990008"/>
            <a:ext cx="8321335" cy="3785984"/>
          </a:xfrm>
          <a:custGeom>
            <a:avLst/>
            <a:gdLst/>
            <a:ahLst/>
            <a:cxnLst/>
            <a:rect r="r" b="b" t="t" l="l"/>
            <a:pathLst>
              <a:path h="3785984" w="8321335">
                <a:moveTo>
                  <a:pt x="0" y="0"/>
                </a:moveTo>
                <a:lnTo>
                  <a:pt x="8321335" y="0"/>
                </a:lnTo>
                <a:lnTo>
                  <a:pt x="8321335" y="3785984"/>
                </a:lnTo>
                <a:lnTo>
                  <a:pt x="0" y="3785984"/>
                </a:lnTo>
                <a:lnTo>
                  <a:pt x="0" y="0"/>
                </a:lnTo>
                <a:close/>
              </a:path>
            </a:pathLst>
          </a:custGeom>
          <a:blipFill>
            <a:blip r:embed="rId4"/>
            <a:stretch>
              <a:fillRect l="-4560" t="-61681" r="-35681" b="-11704"/>
            </a:stretch>
          </a:blipFill>
        </p:spPr>
      </p:sp>
      <p:sp>
        <p:nvSpPr>
          <p:cNvPr name="Freeform 6" id="6"/>
          <p:cNvSpPr/>
          <p:nvPr/>
        </p:nvSpPr>
        <p:spPr>
          <a:xfrm flipH="false" flipV="false" rot="0">
            <a:off x="8593796" y="3788051"/>
            <a:ext cx="1903584" cy="2206571"/>
          </a:xfrm>
          <a:custGeom>
            <a:avLst/>
            <a:gdLst/>
            <a:ahLst/>
            <a:cxnLst/>
            <a:rect r="r" b="b" t="t" l="l"/>
            <a:pathLst>
              <a:path h="2206571" w="1903584">
                <a:moveTo>
                  <a:pt x="0" y="0"/>
                </a:moveTo>
                <a:lnTo>
                  <a:pt x="1903584" y="0"/>
                </a:lnTo>
                <a:lnTo>
                  <a:pt x="1903584" y="2206571"/>
                </a:lnTo>
                <a:lnTo>
                  <a:pt x="0" y="2206571"/>
                </a:lnTo>
                <a:lnTo>
                  <a:pt x="0" y="0"/>
                </a:lnTo>
                <a:close/>
              </a:path>
            </a:pathLst>
          </a:custGeom>
          <a:blipFill>
            <a:blip r:embed="rId5"/>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a:off x="0" y="0"/>
            <a:ext cx="18288000"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2614" r="0" b="0"/>
            </a:stretch>
          </a:blipFill>
        </p:spPr>
      </p:sp>
      <p:sp>
        <p:nvSpPr>
          <p:cNvPr name="Freeform 3" id="3"/>
          <p:cNvSpPr/>
          <p:nvPr/>
        </p:nvSpPr>
        <p:spPr>
          <a:xfrm flipH="false" flipV="false" rot="0">
            <a:off x="1028700" y="1716700"/>
            <a:ext cx="14303474" cy="8043095"/>
          </a:xfrm>
          <a:custGeom>
            <a:avLst/>
            <a:gdLst/>
            <a:ahLst/>
            <a:cxnLst/>
            <a:rect r="r" b="b" t="t" l="l"/>
            <a:pathLst>
              <a:path h="8043095" w="14303474">
                <a:moveTo>
                  <a:pt x="0" y="0"/>
                </a:moveTo>
                <a:lnTo>
                  <a:pt x="14303474" y="0"/>
                </a:lnTo>
                <a:lnTo>
                  <a:pt x="14303474" y="8043096"/>
                </a:lnTo>
                <a:lnTo>
                  <a:pt x="0" y="8043096"/>
                </a:lnTo>
                <a:lnTo>
                  <a:pt x="0" y="0"/>
                </a:lnTo>
                <a:close/>
              </a:path>
            </a:pathLst>
          </a:custGeom>
          <a:blipFill>
            <a:blip r:embed="rId3"/>
            <a:stretch>
              <a:fillRect l="0" t="0" r="0" b="0"/>
            </a:stretch>
          </a:blipFill>
        </p:spPr>
      </p:sp>
      <p:sp>
        <p:nvSpPr>
          <p:cNvPr name="Freeform 4" id="4"/>
          <p:cNvSpPr/>
          <p:nvPr/>
        </p:nvSpPr>
        <p:spPr>
          <a:xfrm flipH="false" flipV="false" rot="0">
            <a:off x="510267" y="0"/>
            <a:ext cx="6662255" cy="1382418"/>
          </a:xfrm>
          <a:custGeom>
            <a:avLst/>
            <a:gdLst/>
            <a:ahLst/>
            <a:cxnLst/>
            <a:rect r="r" b="b" t="t" l="l"/>
            <a:pathLst>
              <a:path h="1382418" w="6662255">
                <a:moveTo>
                  <a:pt x="0" y="0"/>
                </a:moveTo>
                <a:lnTo>
                  <a:pt x="6662255" y="0"/>
                </a:lnTo>
                <a:lnTo>
                  <a:pt x="6662255" y="1382418"/>
                </a:lnTo>
                <a:lnTo>
                  <a:pt x="0" y="1382418"/>
                </a:lnTo>
                <a:lnTo>
                  <a:pt x="0" y="0"/>
                </a:lnTo>
                <a:close/>
              </a:path>
            </a:pathLst>
          </a:custGeom>
          <a:blipFill>
            <a:blip r:embed="rId4"/>
            <a:stretch>
              <a:fillRect l="0" t="0" r="0" b="0"/>
            </a:stretch>
          </a:blipFill>
        </p:spPr>
      </p:sp>
      <p:sp>
        <p:nvSpPr>
          <p:cNvPr name="Freeform 5" id="5"/>
          <p:cNvSpPr/>
          <p:nvPr/>
        </p:nvSpPr>
        <p:spPr>
          <a:xfrm flipH="false" flipV="false" rot="0">
            <a:off x="14976603" y="5415852"/>
            <a:ext cx="8047426" cy="5662461"/>
          </a:xfrm>
          <a:custGeom>
            <a:avLst/>
            <a:gdLst/>
            <a:ahLst/>
            <a:cxnLst/>
            <a:rect r="r" b="b" t="t" l="l"/>
            <a:pathLst>
              <a:path h="5662461" w="8047426">
                <a:moveTo>
                  <a:pt x="0" y="0"/>
                </a:moveTo>
                <a:lnTo>
                  <a:pt x="8047426" y="0"/>
                </a:lnTo>
                <a:lnTo>
                  <a:pt x="8047426" y="5662462"/>
                </a:lnTo>
                <a:lnTo>
                  <a:pt x="0" y="56624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DAF2b4rKtoc</dc:identifier>
  <dcterms:modified xsi:type="dcterms:W3CDTF">2011-08-01T06:04:30Z</dcterms:modified>
  <cp:revision>1</cp:revision>
  <dc:title>Rosa Gradientes Simples Apresentação Pitch Deck de Tecnologia</dc:title>
</cp:coreProperties>
</file>

<file path=docProps/thumbnail.jpeg>
</file>